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1513" r:id="rId2"/>
    <p:sldId id="1511" r:id="rId3"/>
    <p:sldId id="1512" r:id="rId4"/>
    <p:sldId id="1332" r:id="rId5"/>
    <p:sldId id="1337" r:id="rId6"/>
    <p:sldId id="1515" r:id="rId7"/>
    <p:sldId id="1338" r:id="rId8"/>
    <p:sldId id="1330" r:id="rId9"/>
    <p:sldId id="1516" r:id="rId10"/>
    <p:sldId id="1377" r:id="rId11"/>
    <p:sldId id="1401" r:id="rId12"/>
    <p:sldId id="1339" r:id="rId13"/>
    <p:sldId id="1342" r:id="rId14"/>
    <p:sldId id="1402" r:id="rId15"/>
    <p:sldId id="1343" r:id="rId16"/>
    <p:sldId id="1341" r:id="rId17"/>
    <p:sldId id="1404" r:id="rId18"/>
    <p:sldId id="1403" r:id="rId19"/>
    <p:sldId id="1407" r:id="rId20"/>
    <p:sldId id="1344" r:id="rId21"/>
    <p:sldId id="1472" r:id="rId22"/>
    <p:sldId id="1473" r:id="rId23"/>
    <p:sldId id="1474" r:id="rId24"/>
    <p:sldId id="1475" r:id="rId25"/>
    <p:sldId id="1345" r:id="rId26"/>
    <p:sldId id="1405" r:id="rId27"/>
    <p:sldId id="1346" r:id="rId28"/>
    <p:sldId id="1410" r:id="rId29"/>
    <p:sldId id="1411" r:id="rId30"/>
    <p:sldId id="1412" r:id="rId31"/>
    <p:sldId id="1466" r:id="rId32"/>
    <p:sldId id="1408" r:id="rId33"/>
    <p:sldId id="1421" r:id="rId34"/>
    <p:sldId id="1347" r:id="rId35"/>
    <p:sldId id="1514" r:id="rId36"/>
    <p:sldId id="1409" r:id="rId37"/>
    <p:sldId id="1351" r:id="rId38"/>
    <p:sldId id="1413" r:id="rId39"/>
    <p:sldId id="1422" r:id="rId40"/>
    <p:sldId id="1414" r:id="rId41"/>
    <p:sldId id="1415" r:id="rId42"/>
    <p:sldId id="1467" r:id="rId43"/>
    <p:sldId id="1367" r:id="rId44"/>
    <p:sldId id="1366" r:id="rId45"/>
    <p:sldId id="1378" r:id="rId46"/>
    <p:sldId id="1379" r:id="rId47"/>
    <p:sldId id="1380" r:id="rId48"/>
    <p:sldId id="1381" r:id="rId49"/>
    <p:sldId id="1382" r:id="rId50"/>
    <p:sldId id="1468" r:id="rId51"/>
    <p:sldId id="1470" r:id="rId52"/>
    <p:sldId id="1385" r:id="rId53"/>
    <p:sldId id="1384" r:id="rId54"/>
    <p:sldId id="1469" r:id="rId55"/>
    <p:sldId id="1370" r:id="rId56"/>
    <p:sldId id="1399" r:id="rId57"/>
    <p:sldId id="1394" r:id="rId58"/>
    <p:sldId id="1435" r:id="rId59"/>
    <p:sldId id="1428" r:id="rId60"/>
    <p:sldId id="1429" r:id="rId61"/>
    <p:sldId id="1430" r:id="rId62"/>
    <p:sldId id="1431" r:id="rId63"/>
    <p:sldId id="1432" r:id="rId64"/>
    <p:sldId id="1433" r:id="rId65"/>
    <p:sldId id="1434" r:id="rId66"/>
    <p:sldId id="1371" r:id="rId67"/>
    <p:sldId id="1437" r:id="rId68"/>
    <p:sldId id="1438" r:id="rId69"/>
    <p:sldId id="1440" r:id="rId70"/>
    <p:sldId id="1441" r:id="rId71"/>
    <p:sldId id="1442" r:id="rId72"/>
    <p:sldId id="1443" r:id="rId73"/>
    <p:sldId id="1444" r:id="rId74"/>
    <p:sldId id="1445" r:id="rId75"/>
    <p:sldId id="1461" r:id="rId76"/>
    <p:sldId id="1439" r:id="rId77"/>
    <p:sldId id="1446" r:id="rId78"/>
    <p:sldId id="1400" r:id="rId79"/>
    <p:sldId id="1462" r:id="rId80"/>
    <p:sldId id="1463" r:id="rId81"/>
    <p:sldId id="1471" r:id="rId82"/>
    <p:sldId id="1448" r:id="rId83"/>
    <p:sldId id="1455" r:id="rId84"/>
    <p:sldId id="1456" r:id="rId85"/>
    <p:sldId id="1457" r:id="rId86"/>
    <p:sldId id="1458" r:id="rId87"/>
    <p:sldId id="1464" r:id="rId88"/>
    <p:sldId id="1362" r:id="rId89"/>
    <p:sldId id="1331" r:id="rId90"/>
    <p:sldId id="1465" r:id="rId91"/>
  </p:sldIdLst>
  <p:sldSz cx="9144000" cy="6858000" type="screen4x3"/>
  <p:notesSz cx="7315200" cy="9601200"/>
  <p:embeddedFontLst>
    <p:embeddedFont>
      <p:font typeface="Wingdings 3" panose="05040102010807070707" pitchFamily="18" charset="2"/>
      <p:regular r:id="rId94"/>
    </p:embeddedFont>
    <p:embeddedFont>
      <p:font typeface="Arial Unicode MS" panose="020B0604020202020204" pitchFamily="34" charset="-128"/>
      <p:regular r:id="rId95"/>
    </p:embeddedFont>
    <p:embeddedFont>
      <p:font typeface="Tahoma" panose="020B0604030504040204" pitchFamily="34" charset="0"/>
      <p:regular r:id="rId96"/>
      <p:bold r:id="rId97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b="1" u="sng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b="1" u="sng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b="1" u="sng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b="1" u="sng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686">
          <p15:clr>
            <a:srgbClr val="A4A3A4"/>
          </p15:clr>
        </p15:guide>
        <p15:guide id="2" pos="207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it Khandelwal" initials="ak" lastIdx="1" clrIdx="0"/>
  <p:cmAuthor id="1" name="Justin R. Pierce" initials="JRP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EAF4F6"/>
    <a:srgbClr val="FFFF99"/>
    <a:srgbClr val="E7FFE8"/>
    <a:srgbClr val="E8F2FE"/>
    <a:srgbClr val="FFE5E5"/>
    <a:srgbClr val="F4F9FA"/>
    <a:srgbClr val="E7F4F5"/>
    <a:srgbClr val="DCE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04" autoAdjust="0"/>
    <p:restoredTop sz="97396" autoAdjust="0"/>
  </p:normalViewPr>
  <p:slideViewPr>
    <p:cSldViewPr snapToGrid="0" showGuides="1">
      <p:cViewPr varScale="1">
        <p:scale>
          <a:sx n="102" d="100"/>
          <a:sy n="102" d="100"/>
        </p:scale>
        <p:origin x="132" y="2760"/>
      </p:cViewPr>
      <p:guideLst>
        <p:guide orient="horz" pos="2686"/>
        <p:guide pos="20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1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8" rIns="93175" bIns="46588" numCol="1" anchor="t" anchorCtr="0" compatLnSpc="1">
            <a:prstTxWarp prst="textNoShape">
              <a:avLst/>
            </a:prstTxWarp>
          </a:bodyPr>
          <a:lstStyle>
            <a:lvl1pPr defTabSz="931631">
              <a:defRPr sz="1200" b="0" u="none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2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8" rIns="93175" bIns="46588" numCol="1" anchor="t" anchorCtr="0" compatLnSpc="1">
            <a:prstTxWarp prst="textNoShape">
              <a:avLst/>
            </a:prstTxWarp>
          </a:bodyPr>
          <a:lstStyle>
            <a:lvl1pPr algn="r" defTabSz="931631">
              <a:defRPr sz="1200" b="0" u="none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2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8" rIns="93175" bIns="46588" numCol="1" anchor="b" anchorCtr="0" compatLnSpc="1">
            <a:prstTxWarp prst="textNoShape">
              <a:avLst/>
            </a:prstTxWarp>
          </a:bodyPr>
          <a:lstStyle>
            <a:lvl1pPr defTabSz="931631">
              <a:defRPr sz="1200" b="0" u="none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2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8" rIns="93175" bIns="46588" numCol="1" anchor="b" anchorCtr="0" compatLnSpc="1">
            <a:prstTxWarp prst="textNoShape">
              <a:avLst/>
            </a:prstTxWarp>
          </a:bodyPr>
          <a:lstStyle>
            <a:lvl1pPr algn="r" defTabSz="931631">
              <a:defRPr sz="1200" b="0" u="none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C153773-BBBC-4D70-9901-00E50FC8B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92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400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4" tIns="46572" rIns="93144" bIns="46572" numCol="1" anchor="t" anchorCtr="0" compatLnSpc="1">
            <a:prstTxWarp prst="textNoShape">
              <a:avLst/>
            </a:prstTxWarp>
          </a:bodyPr>
          <a:lstStyle>
            <a:lvl1pPr defTabSz="931631">
              <a:defRPr sz="1200" b="0" u="none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06865" y="2"/>
            <a:ext cx="32210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4" tIns="46572" rIns="93144" bIns="46572" numCol="1" anchor="t" anchorCtr="0" compatLnSpc="1">
            <a:prstTxWarp prst="textNoShape">
              <a:avLst/>
            </a:prstTxWarp>
          </a:bodyPr>
          <a:lstStyle>
            <a:lvl1pPr algn="r" defTabSz="931631">
              <a:defRPr sz="1200" b="0" u="none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46188" y="723900"/>
            <a:ext cx="4840287" cy="3629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6788" y="4570415"/>
            <a:ext cx="5394325" cy="428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4" tIns="46572" rIns="93144" bIns="465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40825"/>
            <a:ext cx="31400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4" tIns="46572" rIns="93144" bIns="46572" numCol="1" anchor="b" anchorCtr="0" compatLnSpc="1">
            <a:prstTxWarp prst="textNoShape">
              <a:avLst/>
            </a:prstTxWarp>
          </a:bodyPr>
          <a:lstStyle>
            <a:lvl1pPr defTabSz="931631">
              <a:defRPr sz="1200" b="0" u="none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06865" y="9140825"/>
            <a:ext cx="3221037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4" tIns="46572" rIns="93144" bIns="46572" numCol="1" anchor="b" anchorCtr="0" compatLnSpc="1">
            <a:prstTxWarp prst="textNoShape">
              <a:avLst/>
            </a:prstTxWarp>
          </a:bodyPr>
          <a:lstStyle>
            <a:lvl1pPr algn="r" defTabSz="931631">
              <a:defRPr sz="1200" b="0" u="none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E586428-1CEA-4E8A-8AB0-84B90B2FB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03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82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90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47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E4704F53-1FDA-412B-9454-6451DA66B756}" type="slidenum">
              <a:rPr lang="en-US" sz="1200" b="0" u="none" smtClean="0">
                <a:latin typeface="Arial" charset="0"/>
              </a:rPr>
              <a:pPr eaLnBrk="1" hangingPunct="1"/>
              <a:t>13</a:t>
            </a:fld>
            <a:endParaRPr lang="en-US" sz="1200" b="0" u="none" smtClean="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0614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04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E4704F53-1FDA-412B-9454-6451DA66B756}" type="slidenum">
              <a:rPr lang="en-US" sz="1200" b="0" u="none" smtClean="0">
                <a:latin typeface="Arial" charset="0"/>
              </a:rPr>
              <a:pPr eaLnBrk="1" hangingPunct="1"/>
              <a:t>15</a:t>
            </a:fld>
            <a:endParaRPr lang="en-US" sz="1200" b="0" u="none" smtClean="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8419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78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00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08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54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6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5E052-FE4F-4F3A-B53C-6953DF17891D}" type="slidenum">
              <a:rPr lang="en-US"/>
              <a:pPr/>
              <a:t>2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66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8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94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66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28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E4704F53-1FDA-412B-9454-6451DA66B756}" type="slidenum">
              <a:rPr lang="en-US" sz="1200" b="0" u="none" smtClean="0">
                <a:latin typeface="Arial" charset="0"/>
              </a:rPr>
              <a:pPr eaLnBrk="1" hangingPunct="1"/>
              <a:t>25</a:t>
            </a:fld>
            <a:endParaRPr lang="en-US" sz="1200" b="0" u="none" smtClean="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59550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89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E4704F53-1FDA-412B-9454-6451DA66B756}" type="slidenum">
              <a:rPr lang="en-US" sz="1200" b="0" u="none" smtClean="0">
                <a:latin typeface="Arial" charset="0"/>
              </a:rPr>
              <a:pPr eaLnBrk="1" hangingPunct="1"/>
              <a:t>27</a:t>
            </a:fld>
            <a:endParaRPr lang="en-US" sz="1200" b="0" u="none" smtClean="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17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43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E4704F53-1FDA-412B-9454-6451DA66B756}" type="slidenum">
              <a:rPr lang="en-US" sz="1200" b="0" u="none" smtClean="0">
                <a:latin typeface="Arial" charset="0"/>
              </a:rPr>
              <a:pPr eaLnBrk="1" hangingPunct="1"/>
              <a:t>29</a:t>
            </a:fld>
            <a:endParaRPr lang="en-US" sz="1200" b="0" u="none" smtClean="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47277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E4704F53-1FDA-412B-9454-6451DA66B756}" type="slidenum">
              <a:rPr lang="en-US" sz="1200" b="0" u="none" smtClean="0">
                <a:latin typeface="Arial" charset="0"/>
              </a:rPr>
              <a:pPr eaLnBrk="1" hangingPunct="1"/>
              <a:t>30</a:t>
            </a:fld>
            <a:endParaRPr lang="en-US" sz="1200" b="0" u="none" smtClean="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6734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7E7771-BABB-494A-8224-086487BFDC62}" type="slidenum">
              <a:rPr lang="en-US"/>
              <a:pPr/>
              <a:t>3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80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37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903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253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022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750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7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706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771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659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96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38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198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425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881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820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579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07089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17660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91507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68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CB9EA071-924C-4AF3-8FA6-B79408BBCAF1}" type="slidenum">
              <a:rPr lang="en-US" sz="1200" b="0" u="none" smtClean="0">
                <a:latin typeface="Arial" charset="0"/>
              </a:rPr>
              <a:pPr eaLnBrk="1" hangingPunct="1"/>
              <a:t>50</a:t>
            </a:fld>
            <a:endParaRPr lang="en-US" sz="1200" b="0" u="none" smtClean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56019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781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CB9EA071-924C-4AF3-8FA6-B79408BBCAF1}" type="slidenum">
              <a:rPr lang="en-US" sz="1200" b="0" u="none" smtClean="0">
                <a:latin typeface="Arial" charset="0"/>
              </a:rPr>
              <a:pPr eaLnBrk="1" hangingPunct="1"/>
              <a:t>51</a:t>
            </a:fld>
            <a:endParaRPr lang="en-US" sz="1200" b="0" u="none" smtClean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446143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414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CB9EA071-924C-4AF3-8FA6-B79408BBCAF1}" type="slidenum">
              <a:rPr lang="en-US" sz="1200" b="0" u="none" smtClean="0">
                <a:latin typeface="Arial" charset="0"/>
              </a:rPr>
              <a:pPr eaLnBrk="1" hangingPunct="1"/>
              <a:t>53</a:t>
            </a:fld>
            <a:endParaRPr lang="en-US" sz="1200" b="0" u="none" smtClean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222277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931863" eaLnBrk="0" hangingPunct="0"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CB9EA071-924C-4AF3-8FA6-B79408BBCAF1}" type="slidenum">
              <a:rPr lang="en-US" sz="1200" b="0" u="none" smtClean="0">
                <a:latin typeface="Arial" charset="0"/>
              </a:rPr>
              <a:pPr eaLnBrk="1" hangingPunct="1"/>
              <a:t>54</a:t>
            </a:fld>
            <a:endParaRPr lang="en-US" sz="1200" b="0" u="none" smtClean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572972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323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Cites: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200" dirty="0" smtClean="0">
                <a:latin typeface="Arial" pitchFamily="34" charset="0"/>
                <a:cs typeface="Arial" pitchFamily="34" charset="0"/>
              </a:rPr>
              <a:t>Product range (Bernard et al 2010, 2011)</a:t>
            </a:r>
          </a:p>
          <a:p>
            <a:pPr lvl="1"/>
            <a:r>
              <a:rPr lang="en-US" sz="1200" dirty="0" smtClean="0">
                <a:latin typeface="Arial" pitchFamily="34" charset="0"/>
                <a:cs typeface="Arial" pitchFamily="34" charset="0"/>
              </a:rPr>
              <a:t>Technology adoption (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Constantini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Melitz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2008, De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Loecker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2009) and innovation (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Atkeson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and Burstein 2010)</a:t>
            </a:r>
          </a:p>
          <a:p>
            <a:pPr lvl="1"/>
            <a:r>
              <a:rPr lang="en-US" sz="1200" dirty="0" smtClean="0">
                <a:latin typeface="Arial" pitchFamily="34" charset="0"/>
                <a:cs typeface="Arial" pitchFamily="34" charset="0"/>
              </a:rPr>
              <a:t>Whether to onshore or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oshore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stages of production (Dixit and Grossman 1982, Grossman and Rossi-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Hansberg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2008)</a:t>
            </a:r>
          </a:p>
          <a:p>
            <a:pPr lvl="1"/>
            <a:r>
              <a:rPr lang="en-US" sz="1200" dirty="0" smtClean="0">
                <a:latin typeface="Arial" pitchFamily="34" charset="0"/>
                <a:cs typeface="Arial" pitchFamily="34" charset="0"/>
              </a:rPr>
              <a:t>Whether to insource or outsource stages of production (Grossman and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Helpman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2002,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Antras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Helpman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2004)</a:t>
            </a:r>
          </a:p>
          <a:p>
            <a:pPr lvl="1"/>
            <a:r>
              <a:rPr lang="it-IT" sz="1200" dirty="0" smtClean="0">
                <a:latin typeface="Arial" pitchFamily="34" charset="0"/>
                <a:cs typeface="Arial" pitchFamily="34" charset="0"/>
              </a:rPr>
              <a:t>Firm hierarchies (Antras, Garicano and Rossi-Hansberg 2006,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Caliendo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and Rossi-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Hansberg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2011)</a:t>
            </a:r>
          </a:p>
          <a:p>
            <a:pPr lvl="1"/>
            <a:r>
              <a:rPr lang="en-US" sz="1200" dirty="0" smtClean="0">
                <a:latin typeface="Arial" pitchFamily="34" charset="0"/>
                <a:cs typeface="Arial" pitchFamily="34" charset="0"/>
              </a:rPr>
              <a:t>Workforce composition (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Helpman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Itskhoki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and Redding 2010)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498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950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6531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558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51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143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767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031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817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632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190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35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45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440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992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54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251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528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055" y="4560570"/>
            <a:ext cx="5361093" cy="432220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0129601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055" y="4560570"/>
            <a:ext cx="5361093" cy="432054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666512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44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8797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7444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748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0278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4109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7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0545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1098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7134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5850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80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090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8096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0536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8706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6880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01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86428-1CEA-4E8A-8AB0-84B90B2FB26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0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100" y="874832"/>
            <a:ext cx="7772400" cy="1235322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099" y="3934047"/>
            <a:ext cx="8045007" cy="2456766"/>
          </a:xfrm>
        </p:spPr>
        <p:txBody>
          <a:bodyPr/>
          <a:lstStyle>
            <a:lvl1pPr marL="0" indent="0" algn="l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013" y="1089025"/>
            <a:ext cx="4141787" cy="57689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025"/>
            <a:ext cx="4143375" cy="57689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fld id="{930D94F4-7A06-4EF1-81B9-BE8C8288FE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13" y="2865438"/>
            <a:ext cx="8437562" cy="7239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dirty="0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fld id="{7C2AC3F6-4A39-4D74-957F-C80A543940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05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4013" y="274638"/>
            <a:ext cx="84375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4013" y="1089025"/>
            <a:ext cx="8437562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u="none">
                <a:solidFill>
                  <a:schemeClr val="accent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9963" y="6272213"/>
            <a:ext cx="495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smtClean="0"/>
          </a:p>
          <a:p>
            <a:pPr>
              <a:defRPr/>
            </a:pPr>
            <a:fld id="{6C53B026-E3BC-40EA-A94F-CF3D3D4CBAA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3071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ahoma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kgawande@bushschool.tamu.edu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faculty.som.yale.edu/peterschott/files/research/papers/jep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faculty.som.yale.edu/peterschott/files/research/papers/jep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faculty.som.yale.edu/peterschott/files/research/papers/jep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faculty.som.yale.edu/peterschott/files/research/papers/jep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tmouth.edu/~npavcnik/Research_files/trlib_pap.pdf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tmouth.edu/~npavcnik/Research_files/trlib_pap.pdf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faculty.som.yale.edu/peterschott/files/research/papers/jep.pdf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faculty.som.yale.edu/peterschott/files/research/papers/jep.pdf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m.yale.edu/Faculty/pks4/files/research/papers/ecop_195.pdf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022199610000632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100" y="1680064"/>
            <a:ext cx="7772400" cy="1235322"/>
          </a:xfrm>
        </p:spPr>
        <p:txBody>
          <a:bodyPr/>
          <a:lstStyle/>
          <a:p>
            <a:r>
              <a:rPr lang="en-US" b="0" dirty="0" smtClean="0"/>
              <a:t>The Empirics of Firm Heterogeneity </a:t>
            </a:r>
            <a:r>
              <a:rPr lang="en-US" b="0" dirty="0"/>
              <a:t/>
            </a:r>
            <a:br>
              <a:rPr lang="en-US" b="0" dirty="0"/>
            </a:br>
            <a:r>
              <a:rPr lang="en-US" b="0" dirty="0">
                <a:solidFill>
                  <a:schemeClr val="bg1">
                    <a:lumMod val="65000"/>
                  </a:schemeClr>
                </a:solidFill>
              </a:rPr>
              <a:t>Summer School in Economics - Montevideo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Peter K. Schott </a:t>
            </a:r>
            <a:br>
              <a:rPr lang="en-US" dirty="0" smtClean="0"/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Yale School of Management &amp; NBER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2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Micro-data Challenges to Traditional Trade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Challenge 1: Firm Heterogeneity </a:t>
            </a:r>
            <a:r>
              <a:rPr lang="en-US" dirty="0"/>
              <a:t>and Excess </a:t>
            </a:r>
            <a:r>
              <a:rPr lang="en-US" dirty="0" smtClean="0"/>
              <a:t>Reallocation</a:t>
            </a:r>
          </a:p>
          <a:p>
            <a:endParaRPr lang="en-US" dirty="0"/>
          </a:p>
          <a:p>
            <a:r>
              <a:rPr lang="en-US" dirty="0" smtClean="0"/>
              <a:t>Challenge 2: Exporters </a:t>
            </a:r>
            <a:r>
              <a:rPr lang="en-US" dirty="0" err="1" smtClean="0"/>
              <a:t>vs</a:t>
            </a:r>
            <a:r>
              <a:rPr lang="en-US" dirty="0" smtClean="0"/>
              <a:t> Non-Exporters</a:t>
            </a:r>
          </a:p>
          <a:p>
            <a:endParaRPr lang="en-US" dirty="0"/>
          </a:p>
          <a:p>
            <a:r>
              <a:rPr lang="en-US" dirty="0" smtClean="0"/>
              <a:t>Challenge 3: </a:t>
            </a:r>
            <a:r>
              <a:rPr lang="en-US" dirty="0"/>
              <a:t>Exporting and Firm </a:t>
            </a:r>
            <a:r>
              <a:rPr lang="en-US" dirty="0" smtClean="0"/>
              <a:t>Performance</a:t>
            </a:r>
          </a:p>
          <a:p>
            <a:endParaRPr lang="en-US" dirty="0"/>
          </a:p>
          <a:p>
            <a:r>
              <a:rPr lang="en-US" dirty="0" smtClean="0"/>
              <a:t>Challenge 4: </a:t>
            </a:r>
            <a:r>
              <a:rPr lang="en-US" dirty="0"/>
              <a:t>Trade </a:t>
            </a:r>
            <a:r>
              <a:rPr lang="en-US" dirty="0" smtClean="0"/>
              <a:t>Liberalization, Reallocation and Productivity</a:t>
            </a:r>
            <a:endParaRPr lang="en-US" dirty="0"/>
          </a:p>
          <a:p>
            <a:pPr>
              <a:tabLst>
                <a:tab pos="2057400" algn="l"/>
              </a:tabLst>
            </a:pPr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06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Micro-data Challenges to Traditional Trade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Challenge 1: Firm Heterogeneity </a:t>
            </a:r>
            <a:r>
              <a:rPr lang="en-US" dirty="0"/>
              <a:t>and Excess </a:t>
            </a:r>
            <a:r>
              <a:rPr lang="en-US" dirty="0" smtClean="0"/>
              <a:t>Reallocation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2: Exporters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Non-Exporters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3: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Exporting and Firm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4: Trade Liberalization, Reallocation and Productivity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2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Heterogeneity and Excess </a:t>
            </a:r>
            <a:r>
              <a:rPr lang="en-US" dirty="0" smtClean="0"/>
              <a:t>Reallocation</a:t>
            </a:r>
            <a:br>
              <a:rPr lang="en-US" dirty="0" smtClean="0"/>
            </a:br>
            <a:r>
              <a:rPr lang="en-US" sz="1400" dirty="0" smtClean="0"/>
              <a:t>Challenges from Micro Data #1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There </a:t>
            </a:r>
            <a:r>
              <a:rPr lang="en-US" dirty="0"/>
              <a:t>is vast heterogeneity </a:t>
            </a:r>
            <a:r>
              <a:rPr lang="en-US" dirty="0" smtClean="0"/>
              <a:t>in plant and firm attributes, even within narrow industries</a:t>
            </a:r>
          </a:p>
          <a:p>
            <a:endParaRPr lang="en-US" dirty="0"/>
          </a:p>
          <a:p>
            <a:r>
              <a:rPr lang="en-US" dirty="0" smtClean="0"/>
              <a:t>Indeed, heterogeneity within industries can be as large as heterogeneity across industries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80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9CF02C4C-09F4-433D-AB97-14CB52A66364}" type="slidenum">
              <a:rPr lang="en-GB" smtClean="0"/>
              <a:pPr>
                <a:defRPr/>
              </a:pPr>
              <a:t>13</a:t>
            </a:fld>
            <a:endParaRPr lang="en-GB" smtClean="0"/>
          </a:p>
        </p:txBody>
      </p:sp>
      <p:sp>
        <p:nvSpPr>
          <p:cNvPr id="717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Plant Heterogeneity</a:t>
            </a:r>
            <a:br>
              <a:rPr lang="en-US" dirty="0" smtClean="0"/>
            </a:br>
            <a:r>
              <a:rPr lang="en-US" sz="1400" dirty="0" smtClean="0"/>
              <a:t>Bernard, Eaton, Jensen and </a:t>
            </a:r>
            <a:r>
              <a:rPr lang="en-US" sz="1400" dirty="0" err="1" smtClean="0"/>
              <a:t>Kortum</a:t>
            </a:r>
            <a:r>
              <a:rPr lang="en-US" sz="1400" dirty="0" smtClean="0"/>
              <a:t> 2003</a:t>
            </a:r>
          </a:p>
        </p:txBody>
      </p:sp>
      <p:pic>
        <p:nvPicPr>
          <p:cNvPr id="7172" name="Picture 4" descr="ProdDispersion_Table_BEJKa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383672"/>
            <a:ext cx="908685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Oval 8"/>
          <p:cNvSpPr>
            <a:spLocks noChangeArrowheads="1"/>
          </p:cNvSpPr>
          <p:nvPr/>
        </p:nvSpPr>
        <p:spPr bwMode="auto">
          <a:xfrm>
            <a:off x="4558342" y="2722505"/>
            <a:ext cx="470859" cy="33967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45720" rIns="45720" anchor="ctr">
            <a:noAutofit/>
          </a:bodyPr>
          <a:lstStyle/>
          <a:p>
            <a:pPr eaLnBrk="0" hangingPunct="0">
              <a:spcBef>
                <a:spcPct val="20000"/>
              </a:spcBef>
            </a:pPr>
            <a:endParaRPr lang="en-US" sz="1600" b="0" u="none">
              <a:latin typeface="Arial Unicode MS" pitchFamily="34" charset="-128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4570413" y="2928066"/>
            <a:ext cx="470859" cy="33967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45720" rIns="45720" anchor="ctr">
            <a:noAutofit/>
          </a:bodyPr>
          <a:lstStyle/>
          <a:p>
            <a:pPr eaLnBrk="0" hangingPunct="0">
              <a:spcBef>
                <a:spcPct val="20000"/>
              </a:spcBef>
            </a:pPr>
            <a:endParaRPr lang="en-US" sz="1600" b="0" u="none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901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Heterogeneity and Excess </a:t>
            </a:r>
            <a:r>
              <a:rPr lang="en-US" dirty="0" smtClean="0"/>
              <a:t>Reallocation</a:t>
            </a:r>
            <a:br>
              <a:rPr lang="en-US" dirty="0" smtClean="0"/>
            </a:br>
            <a:r>
              <a:rPr lang="en-US" sz="1400" dirty="0" smtClean="0"/>
              <a:t>Challenges from Micro Data #1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is vast heterogeneity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 plant and firm attributes, even within narrow industries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Heterogeneity within industries can be as large as heterogeneity across industries</a:t>
            </a:r>
          </a:p>
          <a:p>
            <a:endParaRPr lang="en-US" dirty="0"/>
          </a:p>
          <a:p>
            <a:r>
              <a:rPr lang="en-US" dirty="0" smtClean="0"/>
              <a:t>There </a:t>
            </a:r>
            <a:r>
              <a:rPr lang="en-US" dirty="0"/>
              <a:t>is </a:t>
            </a:r>
            <a:r>
              <a:rPr lang="en-US" dirty="0" smtClean="0"/>
              <a:t>ongoing firm </a:t>
            </a:r>
            <a:r>
              <a:rPr lang="en-US" dirty="0"/>
              <a:t>entry and exit and job creation </a:t>
            </a:r>
            <a:r>
              <a:rPr lang="en-US" dirty="0" smtClean="0"/>
              <a:t>and job </a:t>
            </a:r>
            <a:r>
              <a:rPr lang="en-US" dirty="0"/>
              <a:t>destruction in all </a:t>
            </a:r>
            <a:r>
              <a:rPr lang="en-US" dirty="0" smtClean="0"/>
              <a:t>industries, even when “policy” is “constant”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7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9CF02C4C-09F4-433D-AB97-14CB52A66364}" type="slidenum">
              <a:rPr lang="en-GB" smtClean="0"/>
              <a:pPr>
                <a:defRPr/>
              </a:pPr>
              <a:t>15</a:t>
            </a:fld>
            <a:endParaRPr lang="en-GB" smtClean="0"/>
          </a:p>
        </p:txBody>
      </p:sp>
      <p:sp>
        <p:nvSpPr>
          <p:cNvPr id="717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Firm Entry and Exit</a:t>
            </a:r>
            <a:br>
              <a:rPr lang="en-US" dirty="0" smtClean="0"/>
            </a:br>
            <a:r>
              <a:rPr lang="en-US" sz="1400" dirty="0" smtClean="0"/>
              <a:t>Dunne, Roberts and Samuelson 1988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9" y="1310185"/>
            <a:ext cx="8104902" cy="49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461403" y="2404656"/>
            <a:ext cx="8072997" cy="45284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62476" y="4319181"/>
            <a:ext cx="8072997" cy="45284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1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Reallocation</a:t>
            </a:r>
            <a:br>
              <a:rPr lang="en-US" dirty="0" smtClean="0"/>
            </a:br>
            <a:r>
              <a:rPr lang="en-US" sz="1400" dirty="0" smtClean="0"/>
              <a:t>Davis, </a:t>
            </a:r>
            <a:r>
              <a:rPr lang="en-US" sz="1400" dirty="0" err="1" smtClean="0"/>
              <a:t>Haltiwanger</a:t>
            </a:r>
            <a:r>
              <a:rPr lang="en-US" sz="1400" dirty="0" smtClean="0"/>
              <a:t> and </a:t>
            </a:r>
            <a:r>
              <a:rPr lang="en-US" sz="1400" dirty="0" err="1" smtClean="0"/>
              <a:t>Schuh</a:t>
            </a:r>
            <a:r>
              <a:rPr lang="en-US" sz="1400" dirty="0" smtClean="0"/>
              <a:t> 1996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15" y="1255594"/>
            <a:ext cx="6514270" cy="508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7448" y="2337618"/>
            <a:ext cx="26642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just"/>
            <a:r>
              <a:rPr lang="en-US" sz="1100" b="0" u="non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9899" y="2343657"/>
            <a:ext cx="26642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just"/>
            <a:r>
              <a:rPr lang="en-US" sz="1100" b="0" u="non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623578" y="2337981"/>
            <a:ext cx="2892319" cy="26616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8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Reallocation</a:t>
            </a:r>
            <a:br>
              <a:rPr lang="en-US" dirty="0"/>
            </a:br>
            <a:r>
              <a:rPr lang="en-US" sz="1400" dirty="0" err="1" smtClean="0"/>
              <a:t>Faberman</a:t>
            </a:r>
            <a:r>
              <a:rPr lang="en-US" sz="1400" dirty="0" smtClean="0"/>
              <a:t> 2008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1" y="964793"/>
            <a:ext cx="9089549" cy="589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2870773" y="2020186"/>
            <a:ext cx="4306188" cy="361507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57950" y="2143125"/>
            <a:ext cx="1990725" cy="590550"/>
            <a:chOff x="6524625" y="2352675"/>
            <a:chExt cx="1990725" cy="590550"/>
          </a:xfrm>
        </p:grpSpPr>
        <p:sp>
          <p:nvSpPr>
            <p:cNvPr id="9" name="Rectangle 8"/>
            <p:cNvSpPr/>
            <p:nvPr/>
          </p:nvSpPr>
          <p:spPr bwMode="auto">
            <a:xfrm>
              <a:off x="6524625" y="2352675"/>
              <a:ext cx="1990725" cy="59055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3" t="6624" r="30310" b="90380"/>
            <a:stretch>
              <a:fillRect/>
            </a:stretch>
          </p:blipFill>
          <p:spPr bwMode="auto">
            <a:xfrm>
              <a:off x="6661933" y="2478140"/>
              <a:ext cx="1502229" cy="17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97" t="6624" r="49951" b="90447"/>
            <a:stretch>
              <a:fillRect/>
            </a:stretch>
          </p:blipFill>
          <p:spPr bwMode="auto">
            <a:xfrm>
              <a:off x="6578311" y="2648353"/>
              <a:ext cx="1931720" cy="172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 bwMode="auto">
          <a:xfrm>
            <a:off x="2784764" y="1359725"/>
            <a:ext cx="3687288" cy="1959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605815" y="3735560"/>
            <a:ext cx="988828" cy="212413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Heterogeneity and Excess </a:t>
            </a:r>
            <a:r>
              <a:rPr lang="en-US" dirty="0" smtClean="0"/>
              <a:t>Reallocation</a:t>
            </a:r>
            <a:br>
              <a:rPr lang="en-US" dirty="0" smtClean="0"/>
            </a:br>
            <a:r>
              <a:rPr lang="en-US" sz="1400" dirty="0" smtClean="0"/>
              <a:t>Challenges from Micro Data #1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is vast heterogeneity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 plant and firm attributes, even within narrow industries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Heterogeneity within industries can be as large as heterogeneity across industries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ongoing firm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entry and exit and job creation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and job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destruction in all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industries, even when “policy” is constant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n-US" dirty="0" smtClean="0"/>
          </a:p>
          <a:p>
            <a:r>
              <a:rPr lang="en-US" dirty="0" smtClean="0"/>
              <a:t>When policy changes </a:t>
            </a:r>
            <a:r>
              <a:rPr lang="en-US" u="sng" dirty="0" smtClean="0"/>
              <a:t>do</a:t>
            </a:r>
            <a:r>
              <a:rPr lang="en-US" dirty="0" smtClean="0"/>
              <a:t> take place, a substantial share of observed </a:t>
            </a:r>
            <a:r>
              <a:rPr lang="en-US" dirty="0"/>
              <a:t>reallocation occurs across </a:t>
            </a:r>
            <a:r>
              <a:rPr lang="en-US" dirty="0" smtClean="0"/>
              <a:t>firms </a:t>
            </a:r>
            <a:r>
              <a:rPr lang="en-US" dirty="0"/>
              <a:t>within </a:t>
            </a:r>
            <a:r>
              <a:rPr lang="en-US" dirty="0" smtClean="0"/>
              <a:t>industries (e.g., Levinsohn 1999)</a:t>
            </a:r>
          </a:p>
          <a:p>
            <a:pPr lvl="1"/>
            <a:r>
              <a:rPr lang="en-US" dirty="0" smtClean="0"/>
              <a:t>We’ll come back to this…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2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to Traditional Trade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1: Heterogeneity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Excess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Reallocation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6"/>
                </a:solidFill>
              </a:rPr>
              <a:t>Challenge 2: Exporters </a:t>
            </a:r>
            <a:r>
              <a:rPr lang="en-US" dirty="0" err="1" smtClean="0">
                <a:solidFill>
                  <a:schemeClr val="accent6"/>
                </a:solidFill>
              </a:rPr>
              <a:t>vs</a:t>
            </a:r>
            <a:r>
              <a:rPr lang="en-US" dirty="0" smtClean="0">
                <a:solidFill>
                  <a:schemeClr val="accent6"/>
                </a:solidFill>
              </a:rPr>
              <a:t> Non-Exporters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3: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Exporting and Firm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4: Trade Liberalization, Reallocation and Productivity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48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228600"/>
            <a:ext cx="8458200" cy="685800"/>
          </a:xfrm>
          <a:solidFill>
            <a:schemeClr val="bg1"/>
          </a:solidFill>
        </p:spPr>
        <p:txBody>
          <a:bodyPr/>
          <a:lstStyle/>
          <a:p>
            <a:r>
              <a:rPr lang="en-US" sz="2600">
                <a:solidFill>
                  <a:schemeClr val="tx1"/>
                </a:solidFill>
              </a:rPr>
              <a:t>My Family Tree</a:t>
            </a: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4019550" y="1211263"/>
            <a:ext cx="1104900" cy="1336675"/>
            <a:chOff x="2532" y="763"/>
            <a:chExt cx="696" cy="842"/>
          </a:xfrm>
          <a:solidFill>
            <a:schemeClr val="bg1"/>
          </a:solidFill>
        </p:grpSpPr>
        <p:pic>
          <p:nvPicPr>
            <p:cNvPr id="59395" name="Picture 3" descr="ster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94" y="763"/>
              <a:ext cx="572" cy="572"/>
            </a:xfrm>
            <a:prstGeom prst="rect">
              <a:avLst/>
            </a:prstGeom>
            <a:grpFill/>
          </p:spPr>
        </p:pic>
        <p:sp>
          <p:nvSpPr>
            <p:cNvPr id="59396" name="Text Box 4"/>
            <p:cNvSpPr txBox="1">
              <a:spLocks noChangeArrowheads="1"/>
            </p:cNvSpPr>
            <p:nvPr/>
          </p:nvSpPr>
          <p:spPr bwMode="auto">
            <a:xfrm>
              <a:off x="2532" y="1355"/>
              <a:ext cx="696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300" b="0" u="none"/>
                <a:t>Bob Stern</a:t>
              </a:r>
              <a:br>
                <a:rPr lang="en-US" sz="1300" b="0" u="none"/>
              </a:br>
              <a:r>
                <a:rPr lang="en-US" sz="1300" b="0" u="none"/>
                <a:t>Michigan</a:t>
              </a:r>
            </a:p>
          </p:txBody>
        </p:sp>
      </p:grp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1241425" y="4056063"/>
            <a:ext cx="6564313" cy="2606675"/>
            <a:chOff x="782" y="2555"/>
            <a:chExt cx="4135" cy="1642"/>
          </a:xfrm>
          <a:solidFill>
            <a:schemeClr val="bg1"/>
          </a:solidFill>
        </p:grpSpPr>
        <p:sp>
          <p:nvSpPr>
            <p:cNvPr id="59403" name="Line 11"/>
            <p:cNvSpPr>
              <a:spLocks noChangeShapeType="1"/>
            </p:cNvSpPr>
            <p:nvPr/>
          </p:nvSpPr>
          <p:spPr bwMode="auto">
            <a:xfrm flipH="1">
              <a:off x="2880" y="2555"/>
              <a:ext cx="1" cy="37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10" name="Text Box 18"/>
            <p:cNvSpPr txBox="1">
              <a:spLocks noChangeArrowheads="1"/>
            </p:cNvSpPr>
            <p:nvPr/>
          </p:nvSpPr>
          <p:spPr bwMode="auto">
            <a:xfrm>
              <a:off x="4405" y="3208"/>
              <a:ext cx="256" cy="184"/>
            </a:xfrm>
            <a:prstGeom prst="rect">
              <a:avLst/>
            </a:prstGeom>
            <a:grp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300" b="0" u="none"/>
                <a:t>ME</a:t>
              </a:r>
            </a:p>
          </p:txBody>
        </p:sp>
        <p:sp>
          <p:nvSpPr>
            <p:cNvPr id="59404" name="Text Box 12"/>
            <p:cNvSpPr txBox="1">
              <a:spLocks noChangeArrowheads="1"/>
            </p:cNvSpPr>
            <p:nvPr/>
          </p:nvSpPr>
          <p:spPr bwMode="auto">
            <a:xfrm>
              <a:off x="1021" y="3757"/>
              <a:ext cx="434" cy="4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300" b="0" u="none"/>
                <a:t>Harry</a:t>
              </a:r>
              <a:br>
                <a:rPr lang="en-US" sz="1300" b="0" u="none"/>
              </a:br>
              <a:r>
                <a:rPr lang="en-US" sz="1300" b="0" u="none"/>
                <a:t>Bowen</a:t>
              </a:r>
              <a:br>
                <a:rPr lang="en-US" sz="1300" b="0" u="none"/>
              </a:br>
              <a:r>
                <a:rPr lang="en-US" sz="1300" b="0" u="none"/>
                <a:t>?</a:t>
              </a:r>
            </a:p>
          </p:txBody>
        </p:sp>
        <p:sp>
          <p:nvSpPr>
            <p:cNvPr id="59405" name="Text Box 13"/>
            <p:cNvSpPr txBox="1">
              <a:spLocks noChangeArrowheads="1"/>
            </p:cNvSpPr>
            <p:nvPr/>
          </p:nvSpPr>
          <p:spPr bwMode="auto">
            <a:xfrm>
              <a:off x="1770" y="3757"/>
              <a:ext cx="476" cy="4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300" b="0" u="none"/>
                <a:t>Dan </a:t>
              </a:r>
              <a:br>
                <a:rPr lang="en-US" sz="1300" b="0" u="none"/>
              </a:br>
              <a:r>
                <a:rPr lang="en-US" sz="1300" b="0" u="none"/>
                <a:t>Trefler</a:t>
              </a:r>
              <a:br>
                <a:rPr lang="en-US" sz="1300" b="0" u="none"/>
              </a:br>
              <a:r>
                <a:rPr lang="en-US" sz="1300" b="0" u="none"/>
                <a:t>Toronto</a:t>
              </a:r>
            </a:p>
          </p:txBody>
        </p:sp>
        <p:sp>
          <p:nvSpPr>
            <p:cNvPr id="59409" name="Text Box 17"/>
            <p:cNvSpPr txBox="1">
              <a:spLocks noChangeArrowheads="1"/>
            </p:cNvSpPr>
            <p:nvPr/>
          </p:nvSpPr>
          <p:spPr bwMode="auto">
            <a:xfrm>
              <a:off x="2622" y="3757"/>
              <a:ext cx="516" cy="4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300" b="0" u="none" dirty="0"/>
                <a:t>James </a:t>
              </a:r>
              <a:br>
                <a:rPr lang="en-US" sz="1300" b="0" u="none" dirty="0"/>
              </a:br>
              <a:r>
                <a:rPr lang="en-US" sz="1300" b="0" u="none" dirty="0"/>
                <a:t>Harrigan</a:t>
              </a:r>
              <a:br>
                <a:rPr lang="en-US" sz="1300" b="0" u="none" dirty="0"/>
              </a:br>
              <a:r>
                <a:rPr lang="en-US" sz="1300" b="0" u="none" dirty="0"/>
                <a:t> NY Fed</a:t>
              </a:r>
            </a:p>
          </p:txBody>
        </p:sp>
        <p:sp>
          <p:nvSpPr>
            <p:cNvPr id="59412" name="Text Box 20"/>
            <p:cNvSpPr txBox="1">
              <a:spLocks noChangeArrowheads="1"/>
            </p:cNvSpPr>
            <p:nvPr/>
          </p:nvSpPr>
          <p:spPr bwMode="auto">
            <a:xfrm>
              <a:off x="3377" y="3764"/>
              <a:ext cx="683" cy="4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300" b="0" u="none"/>
                <a:t>Kishore</a:t>
              </a:r>
              <a:br>
                <a:rPr lang="en-US" sz="1300" b="0" u="none"/>
              </a:br>
              <a:r>
                <a:rPr lang="en-US" sz="1300" b="0" u="none"/>
                <a:t> Gawande</a:t>
              </a:r>
              <a:br>
                <a:rPr lang="en-US" sz="1300" b="0" u="none"/>
              </a:br>
              <a:r>
                <a:rPr lang="en-US" sz="1300" b="0" u="none"/>
                <a:t> Texas A&amp;M</a:t>
              </a:r>
            </a:p>
          </p:txBody>
        </p:sp>
        <p:sp>
          <p:nvSpPr>
            <p:cNvPr id="59401" name="Line 9"/>
            <p:cNvSpPr>
              <a:spLocks noChangeShapeType="1"/>
            </p:cNvSpPr>
            <p:nvPr/>
          </p:nvSpPr>
          <p:spPr bwMode="auto">
            <a:xfrm>
              <a:off x="1224" y="2855"/>
              <a:ext cx="3318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15" name="Line 23"/>
            <p:cNvSpPr>
              <a:spLocks noChangeShapeType="1"/>
            </p:cNvSpPr>
            <p:nvPr/>
          </p:nvSpPr>
          <p:spPr bwMode="auto">
            <a:xfrm>
              <a:off x="1224" y="2858"/>
              <a:ext cx="0" cy="237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16" name="Line 24"/>
            <p:cNvSpPr>
              <a:spLocks noChangeShapeType="1"/>
            </p:cNvSpPr>
            <p:nvPr/>
          </p:nvSpPr>
          <p:spPr bwMode="auto">
            <a:xfrm>
              <a:off x="2001" y="2857"/>
              <a:ext cx="0" cy="237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18" name="Line 26"/>
            <p:cNvSpPr>
              <a:spLocks noChangeShapeType="1"/>
            </p:cNvSpPr>
            <p:nvPr/>
          </p:nvSpPr>
          <p:spPr bwMode="auto">
            <a:xfrm>
              <a:off x="3726" y="2863"/>
              <a:ext cx="0" cy="237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19" name="Line 27"/>
            <p:cNvSpPr>
              <a:spLocks noChangeShapeType="1"/>
            </p:cNvSpPr>
            <p:nvPr/>
          </p:nvSpPr>
          <p:spPr bwMode="auto">
            <a:xfrm>
              <a:off x="4541" y="2861"/>
              <a:ext cx="0" cy="237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37" name="Line 45"/>
            <p:cNvSpPr>
              <a:spLocks noChangeShapeType="1"/>
            </p:cNvSpPr>
            <p:nvPr/>
          </p:nvSpPr>
          <p:spPr bwMode="auto">
            <a:xfrm>
              <a:off x="4451" y="2856"/>
              <a:ext cx="4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39" name="Line 47"/>
            <p:cNvSpPr>
              <a:spLocks noChangeShapeType="1"/>
            </p:cNvSpPr>
            <p:nvPr/>
          </p:nvSpPr>
          <p:spPr bwMode="auto">
            <a:xfrm>
              <a:off x="782" y="2855"/>
              <a:ext cx="4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dash"/>
              <a:round/>
              <a:headEnd type="stealth" w="med" len="med"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51" name="Line 59"/>
            <p:cNvSpPr>
              <a:spLocks noChangeShapeType="1"/>
            </p:cNvSpPr>
            <p:nvPr/>
          </p:nvSpPr>
          <p:spPr bwMode="auto">
            <a:xfrm flipH="1">
              <a:off x="2879" y="2926"/>
              <a:ext cx="1" cy="252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endParaRPr lang="en-US" u="none"/>
            </a:p>
          </p:txBody>
        </p:sp>
        <p:pic>
          <p:nvPicPr>
            <p:cNvPr id="59454" name="Picture 62" descr="Trefler, Dani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49" y="3033"/>
              <a:ext cx="540" cy="720"/>
            </a:xfrm>
            <a:prstGeom prst="rect">
              <a:avLst/>
            </a:prstGeom>
            <a:grpFill/>
          </p:spPr>
        </p:pic>
        <p:pic>
          <p:nvPicPr>
            <p:cNvPr id="59458" name="Picture 66" descr="James Harriga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71" y="3041"/>
              <a:ext cx="617" cy="709"/>
            </a:xfrm>
            <a:prstGeom prst="rect">
              <a:avLst/>
            </a:prstGeom>
            <a:grpFill/>
          </p:spPr>
        </p:pic>
        <p:pic>
          <p:nvPicPr>
            <p:cNvPr id="59461" name="Picture 69" descr="Kishore  Gawande 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10" y="3041"/>
              <a:ext cx="630" cy="715"/>
            </a:xfrm>
            <a:prstGeom prst="rect">
              <a:avLst/>
            </a:prstGeom>
            <a:grpFill/>
          </p:spPr>
        </p:pic>
        <p:pic>
          <p:nvPicPr>
            <p:cNvPr id="59466" name="Picture 74" descr="40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56" y="3033"/>
              <a:ext cx="540" cy="626"/>
            </a:xfrm>
            <a:prstGeom prst="rect">
              <a:avLst/>
            </a:prstGeom>
            <a:grpFill/>
          </p:spPr>
        </p:pic>
      </p:grpSp>
      <p:grpSp>
        <p:nvGrpSpPr>
          <p:cNvPr id="4" name="Group 76"/>
          <p:cNvGrpSpPr>
            <a:grpSpLocks/>
          </p:cNvGrpSpPr>
          <p:nvPr/>
        </p:nvGrpSpPr>
        <p:grpSpPr bwMode="auto">
          <a:xfrm>
            <a:off x="631825" y="2590800"/>
            <a:ext cx="7942263" cy="1811338"/>
            <a:chOff x="398" y="1632"/>
            <a:chExt cx="5003" cy="1141"/>
          </a:xfrm>
          <a:solidFill>
            <a:schemeClr val="bg1"/>
          </a:solidFill>
        </p:grpSpPr>
        <p:sp>
          <p:nvSpPr>
            <p:cNvPr id="59431" name="Line 39"/>
            <p:cNvSpPr>
              <a:spLocks noChangeShapeType="1"/>
            </p:cNvSpPr>
            <p:nvPr/>
          </p:nvSpPr>
          <p:spPr bwMode="auto">
            <a:xfrm>
              <a:off x="2880" y="1632"/>
              <a:ext cx="0" cy="311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32" name="Text Box 40"/>
            <p:cNvSpPr txBox="1">
              <a:spLocks noChangeArrowheads="1"/>
            </p:cNvSpPr>
            <p:nvPr/>
          </p:nvSpPr>
          <p:spPr bwMode="auto">
            <a:xfrm>
              <a:off x="1103" y="2454"/>
              <a:ext cx="1342" cy="3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300" b="0" u="none"/>
                <a:t>J David Richardson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sz="1300" b="0" u="none"/>
                <a:t>Syracuse</a:t>
              </a:r>
            </a:p>
          </p:txBody>
        </p:sp>
        <p:sp>
          <p:nvSpPr>
            <p:cNvPr id="59433" name="Text Box 41"/>
            <p:cNvSpPr txBox="1">
              <a:spLocks noChangeArrowheads="1"/>
            </p:cNvSpPr>
            <p:nvPr/>
          </p:nvSpPr>
          <p:spPr bwMode="auto">
            <a:xfrm>
              <a:off x="430" y="2072"/>
              <a:ext cx="822" cy="3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300" b="0" u="none"/>
                <a:t>Peter Hooper</a:t>
              </a:r>
              <a:br>
                <a:rPr lang="en-US" sz="1300" b="0" u="none"/>
              </a:br>
              <a:r>
                <a:rPr lang="en-US" sz="1300" b="0" u="none"/>
                <a:t>Deutsche Bank</a:t>
              </a:r>
            </a:p>
          </p:txBody>
        </p:sp>
        <p:sp>
          <p:nvSpPr>
            <p:cNvPr id="59435" name="Text Box 43"/>
            <p:cNvSpPr txBox="1">
              <a:spLocks noChangeArrowheads="1"/>
            </p:cNvSpPr>
            <p:nvPr/>
          </p:nvSpPr>
          <p:spPr bwMode="auto">
            <a:xfrm>
              <a:off x="3592" y="2461"/>
              <a:ext cx="660" cy="3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300" b="0" u="none"/>
                <a:t>Bob Staiger</a:t>
              </a:r>
              <a:br>
                <a:rPr lang="en-US" sz="1300" b="0" u="none"/>
              </a:br>
              <a:r>
                <a:rPr lang="en-US" sz="1300" b="0" u="none"/>
                <a:t>Wisconsin</a:t>
              </a:r>
            </a:p>
          </p:txBody>
        </p:sp>
        <p:sp>
          <p:nvSpPr>
            <p:cNvPr id="59423" name="Line 31"/>
            <p:cNvSpPr>
              <a:spLocks noChangeShapeType="1"/>
            </p:cNvSpPr>
            <p:nvPr/>
          </p:nvSpPr>
          <p:spPr bwMode="auto">
            <a:xfrm>
              <a:off x="841" y="1790"/>
              <a:ext cx="408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25" name="Line 33"/>
            <p:cNvSpPr>
              <a:spLocks noChangeShapeType="1"/>
            </p:cNvSpPr>
            <p:nvPr/>
          </p:nvSpPr>
          <p:spPr bwMode="auto">
            <a:xfrm>
              <a:off x="841" y="1793"/>
              <a:ext cx="0" cy="237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26" name="Line 34"/>
            <p:cNvSpPr>
              <a:spLocks noChangeShapeType="1"/>
            </p:cNvSpPr>
            <p:nvPr/>
          </p:nvSpPr>
          <p:spPr bwMode="auto">
            <a:xfrm>
              <a:off x="1797" y="1792"/>
              <a:ext cx="0" cy="237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28" name="Line 36"/>
            <p:cNvSpPr>
              <a:spLocks noChangeShapeType="1"/>
            </p:cNvSpPr>
            <p:nvPr/>
          </p:nvSpPr>
          <p:spPr bwMode="auto">
            <a:xfrm>
              <a:off x="3919" y="1798"/>
              <a:ext cx="0" cy="237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29" name="Line 37"/>
            <p:cNvSpPr>
              <a:spLocks noChangeShapeType="1"/>
            </p:cNvSpPr>
            <p:nvPr/>
          </p:nvSpPr>
          <p:spPr bwMode="auto">
            <a:xfrm>
              <a:off x="4922" y="1796"/>
              <a:ext cx="0" cy="237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36" name="Line 44"/>
            <p:cNvSpPr>
              <a:spLocks noChangeShapeType="1"/>
            </p:cNvSpPr>
            <p:nvPr/>
          </p:nvSpPr>
          <p:spPr bwMode="auto">
            <a:xfrm>
              <a:off x="4828" y="1791"/>
              <a:ext cx="573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endParaRPr lang="en-US" u="none"/>
            </a:p>
          </p:txBody>
        </p:sp>
        <p:sp>
          <p:nvSpPr>
            <p:cNvPr id="59438" name="Line 46"/>
            <p:cNvSpPr>
              <a:spLocks noChangeShapeType="1"/>
            </p:cNvSpPr>
            <p:nvPr/>
          </p:nvSpPr>
          <p:spPr bwMode="auto">
            <a:xfrm>
              <a:off x="398" y="1790"/>
              <a:ext cx="573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dash"/>
              <a:round/>
              <a:headEnd type="stealth" w="med" len="med"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endParaRPr lang="en-US" u="none"/>
            </a:p>
          </p:txBody>
        </p:sp>
        <p:pic>
          <p:nvPicPr>
            <p:cNvPr id="59442" name="Picture 50" descr="jd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76" y="1883"/>
              <a:ext cx="446" cy="602"/>
            </a:xfrm>
            <a:prstGeom prst="rect">
              <a:avLst/>
            </a:prstGeom>
            <a:grpFill/>
          </p:spPr>
        </p:pic>
        <p:pic>
          <p:nvPicPr>
            <p:cNvPr id="59444" name="Picture 52" descr="staiger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70" y="1883"/>
              <a:ext cx="706" cy="576"/>
            </a:xfrm>
            <a:prstGeom prst="rect">
              <a:avLst/>
            </a:prstGeom>
            <a:grpFill/>
          </p:spPr>
        </p:pic>
        <p:sp>
          <p:nvSpPr>
            <p:cNvPr id="59449" name="Line 57"/>
            <p:cNvSpPr>
              <a:spLocks noChangeShapeType="1"/>
            </p:cNvSpPr>
            <p:nvPr/>
          </p:nvSpPr>
          <p:spPr bwMode="auto">
            <a:xfrm flipH="1">
              <a:off x="2879" y="1691"/>
              <a:ext cx="1" cy="185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endParaRPr lang="en-US" u="none"/>
            </a:p>
          </p:txBody>
        </p:sp>
        <p:pic>
          <p:nvPicPr>
            <p:cNvPr id="59398" name="Picture 6" descr="leamer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69" y="1891"/>
              <a:ext cx="621" cy="594"/>
            </a:xfrm>
            <a:prstGeom prst="rect">
              <a:avLst/>
            </a:prstGeom>
            <a:grpFill/>
          </p:spPr>
        </p:pic>
        <p:sp>
          <p:nvSpPr>
            <p:cNvPr id="59400" name="Text Box 8"/>
            <p:cNvSpPr txBox="1">
              <a:spLocks noChangeArrowheads="1"/>
            </p:cNvSpPr>
            <p:nvPr/>
          </p:nvSpPr>
          <p:spPr bwMode="auto">
            <a:xfrm>
              <a:off x="2568" y="2460"/>
              <a:ext cx="626" cy="3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300" b="0" u="none"/>
                <a:t>Ed Leamer</a:t>
              </a:r>
              <a:br>
                <a:rPr lang="en-US" sz="1300" b="0" u="none"/>
              </a:br>
              <a:r>
                <a:rPr lang="en-US" sz="1300" b="0" u="none"/>
                <a:t>UCLA</a:t>
              </a:r>
            </a:p>
          </p:txBody>
        </p:sp>
        <p:pic>
          <p:nvPicPr>
            <p:cNvPr id="59464" name="Picture 72" descr="Keith_Masku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35" y="1882"/>
              <a:ext cx="569" cy="854"/>
            </a:xfrm>
            <a:prstGeom prst="rect">
              <a:avLst/>
            </a:prstGeom>
            <a:grpFill/>
          </p:spPr>
        </p:pic>
        <p:sp>
          <p:nvSpPr>
            <p:cNvPr id="59434" name="Text Box 42"/>
            <p:cNvSpPr txBox="1">
              <a:spLocks noChangeArrowheads="1"/>
            </p:cNvSpPr>
            <p:nvPr/>
          </p:nvSpPr>
          <p:spPr bwMode="auto">
            <a:xfrm>
              <a:off x="4552" y="2465"/>
              <a:ext cx="741" cy="3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300" b="0" u="none"/>
                <a:t>Keith Maskus</a:t>
              </a:r>
              <a:br>
                <a:rPr lang="en-US" sz="1300" b="0" u="none"/>
              </a:br>
              <a:r>
                <a:rPr lang="en-US" sz="1300" b="0" u="none"/>
                <a:t>Colorado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47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Exporters versus Non-Exporters </a:t>
            </a:r>
            <a:br>
              <a:rPr lang="en-US" dirty="0" smtClean="0"/>
            </a:br>
            <a:r>
              <a:rPr lang="en-US" sz="1400" dirty="0" smtClean="0"/>
              <a:t>Challenges </a:t>
            </a:r>
            <a:r>
              <a:rPr lang="en-US" sz="1400" dirty="0"/>
              <a:t>from Micro Data #</a:t>
            </a:r>
            <a:r>
              <a:rPr lang="en-US" sz="1400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Exporters are rare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54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Exporting is Rare</a:t>
            </a:r>
            <a:br>
              <a:rPr lang="en-US" dirty="0" smtClean="0"/>
            </a:br>
            <a:r>
              <a:rPr lang="en-US" sz="1400" dirty="0" smtClean="0"/>
              <a:t>Bernard, Jensen, Redding and Schott 2007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322476"/>
              </p:ext>
            </p:extLst>
          </p:nvPr>
        </p:nvGraphicFramePr>
        <p:xfrm>
          <a:off x="1933412" y="2171603"/>
          <a:ext cx="5244261" cy="1272425"/>
        </p:xfrm>
        <a:graphic>
          <a:graphicData uri="http://schemas.openxmlformats.org/drawingml/2006/table">
            <a:tbl>
              <a:tblPr/>
              <a:tblGrid>
                <a:gridCol w="2219009"/>
                <a:gridCol w="1553508"/>
                <a:gridCol w="1471744"/>
              </a:tblGrid>
              <a:tr h="239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United States, 2000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1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%All 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5,474,639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8" name="Group 8"/>
          <p:cNvGrpSpPr/>
          <p:nvPr/>
        </p:nvGrpSpPr>
        <p:grpSpPr>
          <a:xfrm>
            <a:off x="1901785" y="2667890"/>
            <a:ext cx="4957803" cy="1314050"/>
            <a:chOff x="1901785" y="2667890"/>
            <a:chExt cx="5088981" cy="131405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901785" y="2667890"/>
              <a:ext cx="5084064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1906702" y="3981940"/>
              <a:ext cx="5084064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1839431" y="3987200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u="none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000" b="0" u="none" dirty="0" smtClean="0">
                <a:latin typeface="Arial" pitchFamily="34" charset="0"/>
                <a:cs typeface="Arial" pitchFamily="34" charset="0"/>
                <a:hlinkClick r:id="rId3"/>
              </a:rPr>
              <a:t>Bernard et al (2007)</a:t>
            </a:r>
            <a:r>
              <a:rPr lang="en-US" sz="1000" b="0" u="none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000" b="0" u="none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Exporting is Rare</a:t>
            </a:r>
            <a:br>
              <a:rPr lang="en-US" dirty="0" smtClean="0"/>
            </a:br>
            <a:r>
              <a:rPr lang="en-US" sz="1400" dirty="0" smtClean="0"/>
              <a:t>Bernard, Jensen, Redding and Schott 2007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322476"/>
              </p:ext>
            </p:extLst>
          </p:nvPr>
        </p:nvGraphicFramePr>
        <p:xfrm>
          <a:off x="1933412" y="2171603"/>
          <a:ext cx="5244261" cy="1272425"/>
        </p:xfrm>
        <a:graphic>
          <a:graphicData uri="http://schemas.openxmlformats.org/drawingml/2006/table">
            <a:tbl>
              <a:tblPr/>
              <a:tblGrid>
                <a:gridCol w="2219009"/>
                <a:gridCol w="1553508"/>
                <a:gridCol w="1471744"/>
              </a:tblGrid>
              <a:tr h="239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United States, 2000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1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%All 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5,474,639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Exporters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167,217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3.1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" name="Group 8"/>
          <p:cNvGrpSpPr/>
          <p:nvPr/>
        </p:nvGrpSpPr>
        <p:grpSpPr>
          <a:xfrm>
            <a:off x="1901785" y="2667890"/>
            <a:ext cx="4957803" cy="1314050"/>
            <a:chOff x="1901785" y="2667890"/>
            <a:chExt cx="5088981" cy="131405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901785" y="2667890"/>
              <a:ext cx="5084064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1906702" y="3981940"/>
              <a:ext cx="5084064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TextBox 9"/>
          <p:cNvSpPr txBox="1"/>
          <p:nvPr/>
        </p:nvSpPr>
        <p:spPr>
          <a:xfrm>
            <a:off x="1839431" y="3987200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u="none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000" b="0" u="none" dirty="0" smtClean="0">
                <a:latin typeface="Arial" pitchFamily="34" charset="0"/>
                <a:cs typeface="Arial" pitchFamily="34" charset="0"/>
                <a:hlinkClick r:id="rId3"/>
              </a:rPr>
              <a:t>Bernard et al (2007)</a:t>
            </a:r>
            <a:r>
              <a:rPr lang="en-US" sz="1000" b="0" u="none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000" b="0" u="none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Exporting is Rare</a:t>
            </a:r>
            <a:br>
              <a:rPr lang="en-US" dirty="0" smtClean="0"/>
            </a:br>
            <a:r>
              <a:rPr lang="en-US" sz="1400" dirty="0" smtClean="0"/>
              <a:t>Bernard, Jensen, Redding and Schott 2007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972212"/>
              </p:ext>
            </p:extLst>
          </p:nvPr>
        </p:nvGraphicFramePr>
        <p:xfrm>
          <a:off x="1933412" y="2171603"/>
          <a:ext cx="5244261" cy="1526910"/>
        </p:xfrm>
        <a:graphic>
          <a:graphicData uri="http://schemas.openxmlformats.org/drawingml/2006/table">
            <a:tbl>
              <a:tblPr/>
              <a:tblGrid>
                <a:gridCol w="2219009"/>
                <a:gridCol w="1553508"/>
                <a:gridCol w="1471744"/>
              </a:tblGrid>
              <a:tr h="239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United States, 2000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1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%All 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5,474,639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Exporters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167,217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3.1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Manufacturing 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405,123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7.4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" name="Group 8"/>
          <p:cNvGrpSpPr/>
          <p:nvPr/>
        </p:nvGrpSpPr>
        <p:grpSpPr>
          <a:xfrm>
            <a:off x="1901785" y="2667890"/>
            <a:ext cx="4957803" cy="1314050"/>
            <a:chOff x="1901785" y="2667890"/>
            <a:chExt cx="5088981" cy="131405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901785" y="2667890"/>
              <a:ext cx="5084064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1906702" y="3981940"/>
              <a:ext cx="5084064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TextBox 9"/>
          <p:cNvSpPr txBox="1"/>
          <p:nvPr/>
        </p:nvSpPr>
        <p:spPr>
          <a:xfrm>
            <a:off x="1839431" y="3987200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u="none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000" b="0" u="none" dirty="0" smtClean="0">
                <a:latin typeface="Arial" pitchFamily="34" charset="0"/>
                <a:cs typeface="Arial" pitchFamily="34" charset="0"/>
                <a:hlinkClick r:id="rId3"/>
              </a:rPr>
              <a:t>Bernard et al (2007)</a:t>
            </a:r>
            <a:r>
              <a:rPr lang="en-US" sz="1000" b="0" u="none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000" b="0" u="non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Exporting is Rare</a:t>
            </a:r>
            <a:br>
              <a:rPr lang="en-US" dirty="0" smtClean="0"/>
            </a:br>
            <a:r>
              <a:rPr lang="en-US" sz="1400" dirty="0" smtClean="0"/>
              <a:t>Bernard, Jensen, Redding and Schott 2007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945302"/>
              </p:ext>
            </p:extLst>
          </p:nvPr>
        </p:nvGraphicFramePr>
        <p:xfrm>
          <a:off x="1933412" y="2171603"/>
          <a:ext cx="5244261" cy="1781395"/>
        </p:xfrm>
        <a:graphic>
          <a:graphicData uri="http://schemas.openxmlformats.org/drawingml/2006/table">
            <a:tbl>
              <a:tblPr/>
              <a:tblGrid>
                <a:gridCol w="2219009"/>
                <a:gridCol w="1553508"/>
                <a:gridCol w="1471744"/>
              </a:tblGrid>
              <a:tr h="239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United States, 2000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1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%All 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5,474,639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Exporters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167,217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3.1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Manufacturing Firms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405,123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7.4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Exporters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60,321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1.1</a:t>
                      </a:r>
                    </a:p>
                  </a:txBody>
                  <a:tcPr marL="10645" marR="10645" marT="106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" name="Group 8"/>
          <p:cNvGrpSpPr/>
          <p:nvPr/>
        </p:nvGrpSpPr>
        <p:grpSpPr>
          <a:xfrm>
            <a:off x="1901785" y="2667890"/>
            <a:ext cx="4957803" cy="1314050"/>
            <a:chOff x="1901785" y="2667890"/>
            <a:chExt cx="5088981" cy="131405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901785" y="2667890"/>
              <a:ext cx="5084064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1906702" y="3981940"/>
              <a:ext cx="5084064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TextBox 9"/>
          <p:cNvSpPr txBox="1"/>
          <p:nvPr/>
        </p:nvSpPr>
        <p:spPr>
          <a:xfrm>
            <a:off x="1839431" y="3987200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u="none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000" b="0" u="none" dirty="0" smtClean="0">
                <a:latin typeface="Arial" pitchFamily="34" charset="0"/>
                <a:cs typeface="Arial" pitchFamily="34" charset="0"/>
                <a:hlinkClick r:id="rId3"/>
              </a:rPr>
              <a:t>Bernard et al (2007)</a:t>
            </a:r>
            <a:r>
              <a:rPr lang="en-US" sz="1000" b="0" u="none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000" b="0" u="none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9CF02C4C-09F4-433D-AB97-14CB52A66364}" type="slidenum">
              <a:rPr lang="en-GB" smtClean="0"/>
              <a:pPr>
                <a:defRPr/>
              </a:pPr>
              <a:t>25</a:t>
            </a:fld>
            <a:endParaRPr lang="en-GB" smtClean="0"/>
          </a:p>
        </p:txBody>
      </p:sp>
      <p:sp>
        <p:nvSpPr>
          <p:cNvPr id="717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Exporting is Rare, but Happens in </a:t>
            </a:r>
            <a:r>
              <a:rPr lang="en-US" u="sng" dirty="0" smtClean="0"/>
              <a:t>All</a:t>
            </a:r>
            <a:r>
              <a:rPr lang="en-US" dirty="0" smtClean="0"/>
              <a:t> Industries</a:t>
            </a:r>
            <a:br>
              <a:rPr lang="en-US" dirty="0" smtClean="0"/>
            </a:br>
            <a:r>
              <a:rPr lang="en-US" sz="1400" dirty="0" smtClean="0"/>
              <a:t>Bernard, Jensen, Redding and Schott 2007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68" y="932062"/>
            <a:ext cx="6457406" cy="588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5617330" y="6188903"/>
            <a:ext cx="297694" cy="30487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617330" y="5223466"/>
            <a:ext cx="297694" cy="43305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670493" y="3137934"/>
            <a:ext cx="297694" cy="30487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509" y="3756193"/>
            <a:ext cx="1476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u="non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Exporting is more likely in some industries…</a:t>
            </a:r>
          </a:p>
          <a:p>
            <a:endParaRPr lang="en-US" sz="1000" b="0" u="none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000" b="0" u="non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But it occurs in all industries</a:t>
            </a:r>
          </a:p>
        </p:txBody>
      </p:sp>
    </p:spTree>
    <p:extLst>
      <p:ext uri="{BB962C8B-B14F-4D97-AF65-F5344CB8AC3E}">
        <p14:creationId xmlns:p14="http://schemas.microsoft.com/office/powerpoint/2010/main" val="312466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Exporters versus Non-Exporters </a:t>
            </a:r>
            <a:br>
              <a:rPr lang="en-US" dirty="0" smtClean="0"/>
            </a:br>
            <a:r>
              <a:rPr lang="en-US" sz="1400" dirty="0" smtClean="0"/>
              <a:t>Challenges </a:t>
            </a:r>
            <a:r>
              <a:rPr lang="en-US" sz="1400" dirty="0"/>
              <a:t>from Micro Data #</a:t>
            </a:r>
            <a:r>
              <a:rPr lang="en-US" sz="1400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Exporters are rare</a:t>
            </a:r>
          </a:p>
          <a:p>
            <a:endParaRPr lang="en-US" dirty="0"/>
          </a:p>
          <a:p>
            <a:r>
              <a:rPr lang="en-US" dirty="0" smtClean="0"/>
              <a:t>Exporting is not random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7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9CF02C4C-09F4-433D-AB97-14CB52A66364}" type="slidenum">
              <a:rPr lang="en-GB" smtClean="0"/>
              <a:pPr>
                <a:defRPr/>
              </a:pPr>
              <a:t>27</a:t>
            </a:fld>
            <a:endParaRPr lang="en-GB" smtClean="0"/>
          </a:p>
        </p:txBody>
      </p:sp>
      <p:sp>
        <p:nvSpPr>
          <p:cNvPr id="717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Exporters are Different</a:t>
            </a:r>
            <a:br>
              <a:rPr lang="en-US" dirty="0" smtClean="0"/>
            </a:br>
            <a:r>
              <a:rPr lang="en-US" sz="1400" dirty="0"/>
              <a:t>Bernard, Jensen, Redding and Schott 2007</a:t>
            </a:r>
            <a:endParaRPr lang="en-US" sz="1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4" y="941691"/>
            <a:ext cx="7683318" cy="56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846160" y="3293811"/>
            <a:ext cx="7287904" cy="21374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810000" y="3676650"/>
            <a:ext cx="571500" cy="47625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8925" y="119132"/>
            <a:ext cx="23276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u="non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While it makes sense that </a:t>
            </a:r>
            <a:r>
              <a:rPr lang="en-US" sz="10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US exporters</a:t>
            </a:r>
            <a:r>
              <a:rPr lang="en-US" sz="1000" b="0" u="non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are capital and skill intensive, similar gaps are found among firms in labor-abundant countries </a:t>
            </a:r>
          </a:p>
          <a:p>
            <a:endParaRPr lang="en-US" sz="1000" b="0" u="none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000" b="0" u="non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May reflect sorting by quality (e.g., Harrigan and </a:t>
            </a:r>
            <a:r>
              <a:rPr lang="en-US" sz="1000" b="0" u="none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Resheff</a:t>
            </a:r>
            <a:r>
              <a:rPr lang="en-US" sz="1000" b="0" u="non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2011)</a:t>
            </a:r>
          </a:p>
        </p:txBody>
      </p:sp>
      <p:cxnSp>
        <p:nvCxnSpPr>
          <p:cNvPr id="9" name="Curved Connector 8"/>
          <p:cNvCxnSpPr>
            <a:stCxn id="6" idx="6"/>
            <a:endCxn id="7" idx="1"/>
          </p:cNvCxnSpPr>
          <p:nvPr/>
        </p:nvCxnSpPr>
        <p:spPr bwMode="auto">
          <a:xfrm flipV="1">
            <a:off x="4381500" y="780852"/>
            <a:ext cx="2257425" cy="313392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3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the Way, Importers are also Rare, Different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early trade literature using micro data concentrated on </a:t>
            </a:r>
            <a:r>
              <a:rPr lang="en-US" dirty="0" smtClean="0"/>
              <a:t>firm exporting </a:t>
            </a:r>
            <a:r>
              <a:rPr lang="en-US" dirty="0"/>
              <a:t>for reasons of data </a:t>
            </a:r>
            <a:r>
              <a:rPr lang="en-US" dirty="0" smtClean="0"/>
              <a:t>availability</a:t>
            </a:r>
          </a:p>
          <a:p>
            <a:endParaRPr lang="en-US" dirty="0"/>
          </a:p>
          <a:p>
            <a:r>
              <a:rPr lang="en-US" dirty="0" smtClean="0"/>
              <a:t>Subsequent data reveal that importing is rare and that importers are different</a:t>
            </a:r>
          </a:p>
          <a:p>
            <a:endParaRPr lang="en-US" dirty="0"/>
          </a:p>
          <a:p>
            <a:r>
              <a:rPr lang="en-US" dirty="0" smtClean="0"/>
              <a:t>How might the literature – </a:t>
            </a:r>
            <a:r>
              <a:rPr lang="en-US" dirty="0" smtClean="0">
                <a:solidFill>
                  <a:srgbClr val="00B0F0"/>
                </a:solidFill>
              </a:rPr>
              <a:t>and policy??</a:t>
            </a:r>
            <a:r>
              <a:rPr lang="en-US" dirty="0" smtClean="0"/>
              <a:t> – have developed if early datasets tracked importing rather than exporting?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5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9CF02C4C-09F4-433D-AB97-14CB52A66364}" type="slidenum">
              <a:rPr lang="en-GB" smtClean="0"/>
              <a:pPr>
                <a:defRPr/>
              </a:pPr>
              <a:t>29</a:t>
            </a:fld>
            <a:endParaRPr lang="en-GB" smtClean="0"/>
          </a:p>
        </p:txBody>
      </p:sp>
      <p:sp>
        <p:nvSpPr>
          <p:cNvPr id="717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Importers are Rare Too</a:t>
            </a:r>
            <a:br>
              <a:rPr lang="en-US" dirty="0" smtClean="0"/>
            </a:br>
            <a:r>
              <a:rPr lang="en-US" sz="1400" dirty="0"/>
              <a:t>Bernard, Jensen, Redding and Schott 2007</a:t>
            </a:r>
            <a:endParaRPr lang="en-US" sz="1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8"/>
          <a:stretch/>
        </p:blipFill>
        <p:spPr bwMode="auto">
          <a:xfrm>
            <a:off x="1041079" y="925362"/>
            <a:ext cx="7100488" cy="593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041079" y="5463805"/>
            <a:ext cx="7287904" cy="21374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043351" y="3186861"/>
            <a:ext cx="7287904" cy="21374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4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Approach I Inherited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439988" y="1798638"/>
            <a:ext cx="4244975" cy="3121024"/>
            <a:chOff x="1537" y="1133"/>
            <a:chExt cx="2674" cy="196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537" y="1133"/>
              <a:ext cx="2674" cy="1966"/>
              <a:chOff x="1537" y="1133"/>
              <a:chExt cx="2674" cy="1966"/>
            </a:xfrm>
          </p:grpSpPr>
          <p:sp>
            <p:nvSpPr>
              <p:cNvPr id="58372" name="Text Box 4"/>
              <p:cNvSpPr txBox="1">
                <a:spLocks noChangeArrowheads="1"/>
              </p:cNvSpPr>
              <p:nvPr/>
            </p:nvSpPr>
            <p:spPr bwMode="auto">
              <a:xfrm>
                <a:off x="2475" y="1133"/>
                <a:ext cx="811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</a:pPr>
                <a:r>
                  <a:rPr lang="en-US" sz="1800" b="0" u="none">
                    <a:latin typeface="Arial" pitchFamily="34" charset="0"/>
                    <a:cs typeface="Arial" pitchFamily="34" charset="0"/>
                  </a:rPr>
                  <a:t>Questions </a:t>
                </a:r>
                <a:br>
                  <a:rPr lang="en-US" sz="1800" b="0" u="none">
                    <a:latin typeface="Arial" pitchFamily="34" charset="0"/>
                    <a:cs typeface="Arial" pitchFamily="34" charset="0"/>
                  </a:rPr>
                </a:br>
                <a:r>
                  <a:rPr lang="en-US" sz="1800" b="0" u="none">
                    <a:latin typeface="Arial" pitchFamily="34" charset="0"/>
                    <a:cs typeface="Arial" pitchFamily="34" charset="0"/>
                  </a:rPr>
                  <a:t>(Issues)</a:t>
                </a:r>
              </a:p>
            </p:txBody>
          </p:sp>
          <p:sp>
            <p:nvSpPr>
              <p:cNvPr id="58373" name="Text Box 5"/>
              <p:cNvSpPr txBox="1">
                <a:spLocks noChangeArrowheads="1"/>
              </p:cNvSpPr>
              <p:nvPr/>
            </p:nvSpPr>
            <p:spPr bwMode="auto">
              <a:xfrm>
                <a:off x="1537" y="2692"/>
                <a:ext cx="663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</a:pPr>
                <a:r>
                  <a:rPr lang="en-US" sz="1800" b="0" u="none">
                    <a:latin typeface="Arial" pitchFamily="34" charset="0"/>
                    <a:cs typeface="Arial" pitchFamily="34" charset="0"/>
                  </a:rPr>
                  <a:t>Theory</a:t>
                </a:r>
                <a:br>
                  <a:rPr lang="en-US" sz="1800" b="0" u="none">
                    <a:latin typeface="Arial" pitchFamily="34" charset="0"/>
                    <a:cs typeface="Arial" pitchFamily="34" charset="0"/>
                  </a:rPr>
                </a:br>
                <a:r>
                  <a:rPr lang="en-US" sz="1800" b="0" u="none">
                    <a:latin typeface="Arial" pitchFamily="34" charset="0"/>
                    <a:cs typeface="Arial" pitchFamily="34" charset="0"/>
                  </a:rPr>
                  <a:t>(Stories)</a:t>
                </a:r>
              </a:p>
            </p:txBody>
          </p:sp>
          <p:sp>
            <p:nvSpPr>
              <p:cNvPr id="58374" name="Text Box 6"/>
              <p:cNvSpPr txBox="1">
                <a:spLocks noChangeArrowheads="1"/>
              </p:cNvSpPr>
              <p:nvPr/>
            </p:nvSpPr>
            <p:spPr bwMode="auto">
              <a:xfrm>
                <a:off x="3497" y="2644"/>
                <a:ext cx="714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</a:pPr>
                <a:r>
                  <a:rPr lang="en-US" sz="1800" b="0" u="none">
                    <a:latin typeface="Arial" pitchFamily="34" charset="0"/>
                    <a:cs typeface="Arial" pitchFamily="34" charset="0"/>
                  </a:rPr>
                  <a:t>Evidence</a:t>
                </a:r>
                <a:br>
                  <a:rPr lang="en-US" sz="1800" b="0" u="none">
                    <a:latin typeface="Arial" pitchFamily="34" charset="0"/>
                    <a:cs typeface="Arial" pitchFamily="34" charset="0"/>
                  </a:rPr>
                </a:br>
                <a:r>
                  <a:rPr lang="en-US" sz="1800" b="0" u="none">
                    <a:latin typeface="Arial" pitchFamily="34" charset="0"/>
                    <a:cs typeface="Arial" pitchFamily="34" charset="0"/>
                  </a:rPr>
                  <a:t>(Data)</a:t>
                </a:r>
              </a:p>
            </p:txBody>
          </p:sp>
        </p:grpSp>
        <p:sp>
          <p:nvSpPr>
            <p:cNvPr id="58375" name="Line 7"/>
            <p:cNvSpPr>
              <a:spLocks noChangeShapeType="1"/>
            </p:cNvSpPr>
            <p:nvPr/>
          </p:nvSpPr>
          <p:spPr bwMode="auto">
            <a:xfrm flipH="1">
              <a:off x="1884" y="1661"/>
              <a:ext cx="858" cy="1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 wrap="none" anchor="ctr"/>
            <a:lstStyle/>
            <a:p>
              <a:pPr algn="ctr"/>
              <a:endParaRPr lang="en-US" b="0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376" name="Line 8"/>
            <p:cNvSpPr>
              <a:spLocks noChangeShapeType="1"/>
            </p:cNvSpPr>
            <p:nvPr/>
          </p:nvSpPr>
          <p:spPr bwMode="auto">
            <a:xfrm rot="16200000" flipH="1">
              <a:off x="2940" y="1701"/>
              <a:ext cx="960" cy="8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 wrap="none" anchor="ctr"/>
            <a:lstStyle/>
            <a:p>
              <a:pPr algn="ctr"/>
              <a:endParaRPr lang="en-US" b="0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377" name="Line 9"/>
            <p:cNvSpPr>
              <a:spLocks noChangeShapeType="1"/>
            </p:cNvSpPr>
            <p:nvPr/>
          </p:nvSpPr>
          <p:spPr bwMode="auto">
            <a:xfrm rot="16200000" flipH="1">
              <a:off x="2820" y="2301"/>
              <a:ext cx="0" cy="10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 wrap="none" anchor="ctr"/>
            <a:lstStyle/>
            <a:p>
              <a:pPr algn="ctr"/>
              <a:endParaRPr lang="en-US" b="0" u="none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97025" y="2657475"/>
            <a:ext cx="6037263" cy="2987675"/>
            <a:chOff x="1006" y="1674"/>
            <a:chExt cx="3803" cy="1882"/>
          </a:xfrm>
        </p:grpSpPr>
        <p:sp>
          <p:nvSpPr>
            <p:cNvPr id="58378" name="Text Box 10"/>
            <p:cNvSpPr txBox="1">
              <a:spLocks noChangeArrowheads="1"/>
            </p:cNvSpPr>
            <p:nvPr/>
          </p:nvSpPr>
          <p:spPr bwMode="auto">
            <a:xfrm>
              <a:off x="2347" y="3188"/>
              <a:ext cx="107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600" b="0" i="1" u="none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Does the story make sense?</a:t>
              </a:r>
            </a:p>
          </p:txBody>
        </p:sp>
        <p:sp>
          <p:nvSpPr>
            <p:cNvPr id="58379" name="Text Box 11"/>
            <p:cNvSpPr txBox="1">
              <a:spLocks noChangeArrowheads="1"/>
            </p:cNvSpPr>
            <p:nvPr/>
          </p:nvSpPr>
          <p:spPr bwMode="auto">
            <a:xfrm>
              <a:off x="3731" y="1675"/>
              <a:ext cx="1078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600" b="0" i="1" u="none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What kind of evidence can we bring to bear on this question?</a:t>
              </a:r>
            </a:p>
          </p:txBody>
        </p:sp>
        <p:sp>
          <p:nvSpPr>
            <p:cNvPr id="58380" name="Text Box 12"/>
            <p:cNvSpPr txBox="1">
              <a:spLocks noChangeArrowheads="1"/>
            </p:cNvSpPr>
            <p:nvPr/>
          </p:nvSpPr>
          <p:spPr bwMode="auto">
            <a:xfrm>
              <a:off x="1006" y="1674"/>
              <a:ext cx="1078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sz="1600" b="0" i="1" u="none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Is this the best story for answering our question?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923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9CF02C4C-09F4-433D-AB97-14CB52A66364}" type="slidenum">
              <a:rPr lang="en-GB" smtClean="0"/>
              <a:pPr>
                <a:defRPr/>
              </a:pPr>
              <a:t>30</a:t>
            </a:fld>
            <a:endParaRPr lang="en-GB" smtClean="0"/>
          </a:p>
        </p:txBody>
      </p:sp>
      <p:sp>
        <p:nvSpPr>
          <p:cNvPr id="717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Importers are Different Too </a:t>
            </a:r>
            <a:br>
              <a:rPr lang="en-US" dirty="0" smtClean="0"/>
            </a:br>
            <a:r>
              <a:rPr lang="en-US" sz="1400" dirty="0" smtClean="0"/>
              <a:t>Bernard</a:t>
            </a:r>
            <a:r>
              <a:rPr lang="en-US" sz="1400" dirty="0"/>
              <a:t>, Jensen, Redding and Schott 2007</a:t>
            </a:r>
            <a:endParaRPr lang="en-US" sz="14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/>
          <a:stretch/>
        </p:blipFill>
        <p:spPr bwMode="auto">
          <a:xfrm>
            <a:off x="136477" y="1323833"/>
            <a:ext cx="8910965" cy="494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87301" y="2820822"/>
            <a:ext cx="7710692" cy="21374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0846" y="3536766"/>
            <a:ext cx="7710692" cy="21374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8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the Way, Importers are also </a:t>
            </a:r>
            <a:r>
              <a:rPr lang="en-US" dirty="0" smtClean="0"/>
              <a:t>Different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early trade literature using micro data concentrated on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firm exporting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for reasons of data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availability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Subsequent data reveal that importing is rare and that importers are different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Multinational firms</a:t>
            </a:r>
            <a:r>
              <a:rPr lang="en-US" dirty="0" smtClean="0"/>
              <a:t> are larger and more productive than firms that only serve the domestic market</a:t>
            </a:r>
          </a:p>
          <a:p>
            <a:pPr lvl="1"/>
            <a:r>
              <a:rPr lang="en-US" dirty="0" smtClean="0"/>
              <a:t>E.g., </a:t>
            </a:r>
            <a:r>
              <a:rPr lang="en-US" dirty="0" err="1" smtClean="0"/>
              <a:t>Doms</a:t>
            </a:r>
            <a:r>
              <a:rPr lang="en-US" dirty="0" smtClean="0"/>
              <a:t> and Jensen (1998)</a:t>
            </a:r>
          </a:p>
          <a:p>
            <a:pPr lvl="1"/>
            <a:endParaRPr lang="en-US" dirty="0" smtClean="0"/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5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to Traditional Trade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1: Heterogeneity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Excess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Reallocation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2: Exporters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Non-Exporters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Challenge 3: </a:t>
            </a:r>
            <a:r>
              <a:rPr lang="en-US" dirty="0">
                <a:solidFill>
                  <a:schemeClr val="accent6"/>
                </a:solidFill>
              </a:rPr>
              <a:t>Exporting and Firm </a:t>
            </a:r>
            <a:r>
              <a:rPr lang="en-US" dirty="0" smtClean="0">
                <a:solidFill>
                  <a:schemeClr val="accent6"/>
                </a:solidFill>
              </a:rPr>
              <a:t>Performance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4: Trade Liberalization, Reallocation and Productivity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39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Exporting and Firm Performance</a:t>
            </a:r>
            <a:br>
              <a:rPr lang="en-US" dirty="0" smtClean="0"/>
            </a:br>
            <a:r>
              <a:rPr lang="en-US" sz="1400" dirty="0" smtClean="0"/>
              <a:t>Challenges from Micro Data #3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r>
              <a:rPr lang="en-US" dirty="0" smtClean="0"/>
              <a:t>Exporters are more productive, but which way does the causality run? </a:t>
            </a:r>
          </a:p>
          <a:p>
            <a:endParaRPr lang="en-US" dirty="0" smtClean="0"/>
          </a:p>
          <a:p>
            <a:pPr algn="ctr">
              <a:buNone/>
            </a:pPr>
            <a:r>
              <a:rPr lang="en-US" dirty="0" smtClean="0"/>
              <a:t>Productivity </a:t>
            </a:r>
            <a:r>
              <a:rPr lang="en-US" dirty="0" smtClean="0">
                <a:solidFill>
                  <a:srgbClr val="FF0000"/>
                </a:solidFill>
                <a:latin typeface="Wingdings 3" pitchFamily="18" charset="2"/>
              </a:rPr>
              <a:t>g</a:t>
            </a:r>
            <a:r>
              <a:rPr lang="en-US" dirty="0" smtClean="0"/>
              <a:t> Exporting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or 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Productivity </a:t>
            </a:r>
            <a:r>
              <a:rPr lang="en-US" dirty="0" smtClean="0">
                <a:solidFill>
                  <a:srgbClr val="FF0000"/>
                </a:solidFill>
                <a:latin typeface="Wingdings 3" pitchFamily="18" charset="2"/>
              </a:rPr>
              <a:t>f</a:t>
            </a:r>
            <a:r>
              <a:rPr lang="en-US" dirty="0" smtClean="0"/>
              <a:t> Exporting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3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Exporting and Firm Performance</a:t>
            </a:r>
            <a:br>
              <a:rPr lang="en-US" dirty="0" smtClean="0"/>
            </a:br>
            <a:r>
              <a:rPr lang="en-US" sz="1400" dirty="0" smtClean="0"/>
              <a:t>Challenges from Micro Data #3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is strong </a:t>
            </a:r>
            <a:r>
              <a:rPr lang="en-US" dirty="0"/>
              <a:t>evidence that good </a:t>
            </a:r>
            <a:r>
              <a:rPr lang="en-US" dirty="0" smtClean="0"/>
              <a:t>firm </a:t>
            </a:r>
            <a:r>
              <a:rPr lang="en-US" dirty="0"/>
              <a:t>performance leads to </a:t>
            </a:r>
            <a:r>
              <a:rPr lang="en-US" dirty="0" smtClean="0"/>
              <a:t>exporting </a:t>
            </a:r>
            <a:r>
              <a:rPr lang="en-US" dirty="0" smtClean="0">
                <a:solidFill>
                  <a:schemeClr val="accent6"/>
                </a:solidFill>
              </a:rPr>
              <a:t>(</a:t>
            </a:r>
            <a:r>
              <a:rPr lang="en-US" dirty="0" smtClean="0">
                <a:solidFill>
                  <a:srgbClr val="00B0F0"/>
                </a:solidFill>
              </a:rPr>
              <a:t>“self-selection”</a:t>
            </a:r>
            <a:r>
              <a:rPr lang="en-US" dirty="0" smtClean="0"/>
              <a:t> </a:t>
            </a:r>
            <a:r>
              <a:rPr lang="en-US" dirty="0"/>
              <a:t>of the most productive </a:t>
            </a:r>
            <a:r>
              <a:rPr lang="en-US" dirty="0" smtClean="0"/>
              <a:t>firms)</a:t>
            </a:r>
            <a:endParaRPr lang="en-US" dirty="0"/>
          </a:p>
          <a:p>
            <a:pPr lvl="1"/>
            <a:r>
              <a:rPr lang="en-US" dirty="0" smtClean="0"/>
              <a:t>US: </a:t>
            </a:r>
            <a:r>
              <a:rPr lang="en-US" dirty="0"/>
              <a:t>Bernard and Jenson (1999)</a:t>
            </a:r>
          </a:p>
          <a:p>
            <a:pPr lvl="1"/>
            <a:r>
              <a:rPr lang="en-US" dirty="0" smtClean="0"/>
              <a:t>Taiwan: </a:t>
            </a:r>
            <a:r>
              <a:rPr lang="en-US" dirty="0"/>
              <a:t>Aw, Chen and Roberts (</a:t>
            </a:r>
            <a:r>
              <a:rPr lang="en-US" dirty="0" smtClean="0"/>
              <a:t>2001)</a:t>
            </a:r>
          </a:p>
          <a:p>
            <a:pPr lvl="1"/>
            <a:endParaRPr lang="en-US" dirty="0"/>
          </a:p>
          <a:p>
            <a:r>
              <a:rPr lang="en-US" dirty="0" smtClean="0"/>
              <a:t>Evidence for whether </a:t>
            </a:r>
            <a:r>
              <a:rPr lang="en-US" dirty="0"/>
              <a:t>exporting leads to good </a:t>
            </a:r>
            <a:r>
              <a:rPr lang="en-US" dirty="0" smtClean="0"/>
              <a:t>firm performance  (</a:t>
            </a:r>
            <a:r>
              <a:rPr lang="en-US" dirty="0" smtClean="0">
                <a:solidFill>
                  <a:srgbClr val="00B0F0"/>
                </a:solidFill>
              </a:rPr>
              <a:t>“learning </a:t>
            </a:r>
            <a:r>
              <a:rPr lang="en-US" dirty="0">
                <a:solidFill>
                  <a:srgbClr val="00B0F0"/>
                </a:solidFill>
              </a:rPr>
              <a:t>by </a:t>
            </a:r>
            <a:r>
              <a:rPr lang="en-US" dirty="0" smtClean="0">
                <a:solidFill>
                  <a:srgbClr val="00B0F0"/>
                </a:solidFill>
              </a:rPr>
              <a:t>exporting”</a:t>
            </a:r>
            <a:r>
              <a:rPr lang="en-US" dirty="0" smtClean="0"/>
              <a:t>) is mixed</a:t>
            </a:r>
          </a:p>
          <a:p>
            <a:pPr lvl="1"/>
            <a:r>
              <a:rPr lang="en-US" dirty="0" smtClean="0"/>
              <a:t>Little evidence for Columbia</a:t>
            </a:r>
            <a:r>
              <a:rPr lang="en-US" dirty="0"/>
              <a:t>, Mexico and </a:t>
            </a:r>
            <a:r>
              <a:rPr lang="en-US" dirty="0" smtClean="0"/>
              <a:t>Morocco: </a:t>
            </a:r>
            <a:r>
              <a:rPr lang="en-US" dirty="0" err="1"/>
              <a:t>Clerides</a:t>
            </a:r>
            <a:r>
              <a:rPr lang="en-US" dirty="0"/>
              <a:t>, </a:t>
            </a:r>
            <a:r>
              <a:rPr lang="en-US" dirty="0" err="1"/>
              <a:t>Lach</a:t>
            </a:r>
            <a:r>
              <a:rPr lang="en-US" dirty="0"/>
              <a:t> and Tybout (</a:t>
            </a:r>
            <a:r>
              <a:rPr lang="en-US" dirty="0" smtClean="0"/>
              <a:t>1998)</a:t>
            </a:r>
          </a:p>
          <a:p>
            <a:pPr lvl="1"/>
            <a:r>
              <a:rPr lang="en-US" dirty="0" smtClean="0"/>
              <a:t>Some evidence for other </a:t>
            </a:r>
            <a:r>
              <a:rPr lang="en-US" dirty="0"/>
              <a:t>developing countries: Van </a:t>
            </a:r>
            <a:r>
              <a:rPr lang="en-US" dirty="0" smtClean="0"/>
              <a:t>Biesebroeck (2005)</a:t>
            </a:r>
          </a:p>
          <a:p>
            <a:pPr lvl="1"/>
            <a:endParaRPr lang="en-US" dirty="0"/>
          </a:p>
          <a:p>
            <a:r>
              <a:rPr lang="en-US" dirty="0" smtClean="0"/>
              <a:t>Related research suggests exporting may increase the return to complementary investments such as technology adoption</a:t>
            </a:r>
          </a:p>
          <a:p>
            <a:pPr lvl="1"/>
            <a:r>
              <a:rPr lang="en-US" dirty="0" smtClean="0"/>
              <a:t>Theory: e.g., </a:t>
            </a:r>
            <a:r>
              <a:rPr lang="en-US" dirty="0" err="1" smtClean="0"/>
              <a:t>Atkeson</a:t>
            </a:r>
            <a:r>
              <a:rPr lang="en-US" dirty="0" smtClean="0"/>
              <a:t> and Burstein (2010)</a:t>
            </a:r>
          </a:p>
          <a:p>
            <a:pPr lvl="1"/>
            <a:r>
              <a:rPr lang="en-US" dirty="0" smtClean="0"/>
              <a:t>Data: </a:t>
            </a:r>
            <a:r>
              <a:rPr lang="en-US" dirty="0" err="1" smtClean="0"/>
              <a:t>Bustos</a:t>
            </a:r>
            <a:r>
              <a:rPr lang="en-US" dirty="0" smtClean="0"/>
              <a:t> (2011), </a:t>
            </a:r>
            <a:r>
              <a:rPr lang="en-US" dirty="0" err="1" smtClean="0"/>
              <a:t>Lileeva</a:t>
            </a:r>
            <a:r>
              <a:rPr lang="en-US" dirty="0" smtClean="0"/>
              <a:t> and </a:t>
            </a:r>
            <a:r>
              <a:rPr lang="en-US" dirty="0" err="1" smtClean="0"/>
              <a:t>Trefler</a:t>
            </a:r>
            <a:r>
              <a:rPr lang="en-US" dirty="0" smtClean="0"/>
              <a:t> (2010), Aw et al. (2011)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3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Exporting and Firm Performance</a:t>
            </a:r>
            <a:br>
              <a:rPr lang="en-US" dirty="0" smtClean="0"/>
            </a:br>
            <a:r>
              <a:rPr lang="en-US" sz="1400" dirty="0" smtClean="0"/>
              <a:t>Challenges from Micro Data #3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What other approaches can be used?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Experiments…a new trade frontier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7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to Traditional Trade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1: Heterogeneity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Excess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Reallocation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2: Exporters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Non-Exporters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3: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Exporting and Firm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Challenge 4: </a:t>
            </a:r>
            <a:r>
              <a:rPr lang="en-US" dirty="0">
                <a:solidFill>
                  <a:schemeClr val="accent6"/>
                </a:solidFill>
              </a:rPr>
              <a:t>Trade </a:t>
            </a:r>
            <a:r>
              <a:rPr lang="en-US" dirty="0" smtClean="0">
                <a:solidFill>
                  <a:schemeClr val="accent6"/>
                </a:solidFill>
              </a:rPr>
              <a:t>Liberalization, Reallocation and Productivity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19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 Liberalization and </a:t>
            </a:r>
            <a:r>
              <a:rPr lang="en-US" dirty="0" smtClean="0"/>
              <a:t>Reallocation</a:t>
            </a:r>
            <a:br>
              <a:rPr lang="en-US" dirty="0" smtClean="0"/>
            </a:br>
            <a:r>
              <a:rPr lang="en-US" sz="1400" dirty="0" smtClean="0"/>
              <a:t>Challenges </a:t>
            </a:r>
            <a:r>
              <a:rPr lang="en-US" sz="1400" dirty="0"/>
              <a:t>from Micro Data </a:t>
            </a:r>
            <a:r>
              <a:rPr lang="en-US" sz="1400" dirty="0" smtClean="0"/>
              <a:t>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traditional trade models, trade liberalization caused countries to abandon one set of industries in favor of another</a:t>
            </a:r>
          </a:p>
          <a:p>
            <a:pPr lvl="1"/>
            <a:r>
              <a:rPr lang="en-US" dirty="0" smtClean="0"/>
              <a:t>U.S. drops apparel, adds more chemicals </a:t>
            </a:r>
          </a:p>
          <a:p>
            <a:endParaRPr lang="en-US" dirty="0"/>
          </a:p>
          <a:p>
            <a:r>
              <a:rPr lang="en-US" dirty="0" smtClean="0"/>
              <a:t>Micro-data show that an important effect of trade </a:t>
            </a:r>
            <a:r>
              <a:rPr lang="en-US" dirty="0"/>
              <a:t>liberalization </a:t>
            </a:r>
            <a:r>
              <a:rPr lang="en-US" dirty="0" smtClean="0"/>
              <a:t>is reallocation across firms within industries as well as reallocation across industries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91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Chilean Liberalization of the 1970-80s</a:t>
            </a:r>
            <a:br>
              <a:rPr lang="en-US" dirty="0" smtClean="0"/>
            </a:br>
            <a:r>
              <a:rPr lang="en-US" sz="1400" dirty="0" err="1" smtClean="0">
                <a:hlinkClick r:id="rId3"/>
              </a:rPr>
              <a:t>Pavcnik</a:t>
            </a:r>
            <a:r>
              <a:rPr lang="en-US" sz="1400" dirty="0" smtClean="0">
                <a:hlinkClick r:id="rId3"/>
              </a:rPr>
              <a:t> 2002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2" y="1089025"/>
            <a:ext cx="8399463" cy="576897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During the late 1970s and early 1980s, Chile </a:t>
            </a:r>
            <a:br>
              <a:rPr lang="en-US" dirty="0" smtClean="0"/>
            </a:br>
            <a:r>
              <a:rPr lang="en-US" dirty="0" smtClean="0"/>
              <a:t>underwent a substantial trade liberalization</a:t>
            </a:r>
          </a:p>
          <a:p>
            <a:pPr lvl="1"/>
            <a:r>
              <a:rPr lang="en-US" dirty="0" smtClean="0"/>
              <a:t>Non-tariff barriers eliminated</a:t>
            </a:r>
          </a:p>
          <a:p>
            <a:pPr lvl="1"/>
            <a:r>
              <a:rPr lang="en-US" dirty="0" smtClean="0"/>
              <a:t>Tariffs reduced from 100% down to 10%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Overall productivity grew 19% from 1979-1986</a:t>
            </a:r>
            <a:endParaRPr lang="en-US" dirty="0"/>
          </a:p>
          <a:p>
            <a:pPr lvl="1"/>
            <a:r>
              <a:rPr lang="en-US" dirty="0" smtClean="0"/>
              <a:t>6.6</a:t>
            </a:r>
            <a:r>
              <a:rPr lang="en-US" dirty="0"/>
              <a:t>% from increased productivity within plants</a:t>
            </a:r>
          </a:p>
          <a:p>
            <a:pPr lvl="1"/>
            <a:r>
              <a:rPr lang="en-US" dirty="0" smtClean="0"/>
              <a:t>12.7</a:t>
            </a:r>
            <a:r>
              <a:rPr lang="en-US" dirty="0"/>
              <a:t>% from </a:t>
            </a:r>
            <a:r>
              <a:rPr lang="en-US" dirty="0">
                <a:solidFill>
                  <a:srgbClr val="00B0F0"/>
                </a:solidFill>
              </a:rPr>
              <a:t>reallocation</a:t>
            </a:r>
            <a:r>
              <a:rPr lang="en-US" dirty="0"/>
              <a:t> of resources from </a:t>
            </a:r>
            <a:r>
              <a:rPr lang="en-US" dirty="0" smtClean="0"/>
              <a:t>less </a:t>
            </a:r>
            <a:r>
              <a:rPr lang="en-US" dirty="0"/>
              <a:t>to more efficient producers</a:t>
            </a:r>
          </a:p>
          <a:p>
            <a:pPr lvl="1"/>
            <a:endParaRPr lang="en-US" dirty="0"/>
          </a:p>
          <a:p>
            <a:r>
              <a:rPr lang="en-US" dirty="0" smtClean="0"/>
              <a:t>Tybout (2003) finds a similar pattern of results in </a:t>
            </a:r>
            <a:br>
              <a:rPr lang="en-US" dirty="0" smtClean="0"/>
            </a:br>
            <a:r>
              <a:rPr lang="en-US" dirty="0" smtClean="0"/>
              <a:t>a large number of studies focused on developing </a:t>
            </a:r>
            <a:br>
              <a:rPr lang="en-US" dirty="0" smtClean="0"/>
            </a:br>
            <a:r>
              <a:rPr lang="en-US" dirty="0" smtClean="0"/>
              <a:t>economies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pic>
        <p:nvPicPr>
          <p:cNvPr id="96258" name="Picture 2" descr="http://static.thedartmouth.com/2010/10/21/photos/5468_article_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3211" y="1710486"/>
            <a:ext cx="2109160" cy="1881505"/>
          </a:xfrm>
          <a:prstGeom prst="rect">
            <a:avLst/>
          </a:prstGeom>
          <a:noFill/>
        </p:spPr>
      </p:pic>
      <p:pic>
        <p:nvPicPr>
          <p:cNvPr id="98306" name="Picture 2" descr="http://www.roie.org/images/ph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7126" y="4438186"/>
            <a:ext cx="1648047" cy="2224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068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Liberalization and Reallocation</a:t>
            </a:r>
            <a:br>
              <a:rPr lang="en-US" dirty="0" smtClean="0"/>
            </a:br>
            <a:r>
              <a:rPr lang="en-US" sz="1400" dirty="0" smtClean="0"/>
              <a:t>Challenges from Micro Data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One concern in identifying the reallocation effects of trade liberalization is that it often occurs as part of a broader package of reforms</a:t>
            </a:r>
          </a:p>
          <a:p>
            <a:endParaRPr lang="en-US" dirty="0" smtClean="0"/>
          </a:p>
          <a:p>
            <a:r>
              <a:rPr lang="en-US" dirty="0" smtClean="0"/>
              <a:t>However, research into the effects of narrower liberalizations, such as the Canada-US Free Trade Agreement, find similar effects</a:t>
            </a:r>
          </a:p>
          <a:p>
            <a:endParaRPr lang="en-US" dirty="0" smtClean="0"/>
          </a:p>
          <a:p>
            <a:r>
              <a:rPr lang="en-US" dirty="0" smtClean="0"/>
              <a:t>E.g., </a:t>
            </a:r>
            <a:r>
              <a:rPr lang="en-US" dirty="0" err="1" smtClean="0"/>
              <a:t>Trefler</a:t>
            </a:r>
            <a:r>
              <a:rPr lang="en-US" dirty="0" smtClean="0"/>
              <a:t> (2004)…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in international </a:t>
            </a:r>
            <a:r>
              <a:rPr lang="en-US" dirty="0"/>
              <a:t>trade has </a:t>
            </a:r>
            <a:r>
              <a:rPr lang="en-US" dirty="0" smtClean="0"/>
              <a:t>been transformed by the growing availability of </a:t>
            </a:r>
            <a:r>
              <a:rPr lang="en-US" dirty="0" err="1" smtClean="0"/>
              <a:t>microdata</a:t>
            </a:r>
            <a:endParaRPr lang="en-US" dirty="0"/>
          </a:p>
          <a:p>
            <a:pPr lvl="1"/>
            <a:r>
              <a:rPr lang="en-US" dirty="0" smtClean="0"/>
              <a:t>Firms </a:t>
            </a:r>
            <a:r>
              <a:rPr lang="en-US" dirty="0"/>
              <a:t>and </a:t>
            </a:r>
            <a:r>
              <a:rPr lang="en-US" dirty="0" smtClean="0"/>
              <a:t>plants</a:t>
            </a:r>
          </a:p>
          <a:p>
            <a:pPr lvl="1"/>
            <a:r>
              <a:rPr lang="en-US" dirty="0" smtClean="0"/>
              <a:t>International trade transactions</a:t>
            </a:r>
          </a:p>
          <a:p>
            <a:pPr lvl="1"/>
            <a:r>
              <a:rPr lang="en-US" dirty="0" smtClean="0"/>
              <a:t>Matched employer-employee data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These data have inspired a wide range of new models</a:t>
            </a:r>
          </a:p>
          <a:p>
            <a:pPr lvl="1"/>
            <a:r>
              <a:rPr lang="en-US" dirty="0" smtClean="0"/>
              <a:t>Entry into export markets</a:t>
            </a:r>
          </a:p>
          <a:p>
            <a:pPr lvl="1"/>
            <a:r>
              <a:rPr lang="en-US" dirty="0" smtClean="0"/>
              <a:t>Optimal firm scope</a:t>
            </a:r>
          </a:p>
          <a:p>
            <a:pPr lvl="1"/>
            <a:r>
              <a:rPr lang="en-US" dirty="0" smtClean="0"/>
              <a:t>Product/process upgrading and technology adoption</a:t>
            </a:r>
            <a:endParaRPr lang="en-US" dirty="0"/>
          </a:p>
          <a:p>
            <a:pPr lvl="1"/>
            <a:r>
              <a:rPr lang="en-US" dirty="0" smtClean="0"/>
              <a:t>In/outsourcing and on/offshoring</a:t>
            </a:r>
            <a:endParaRPr lang="en-US" dirty="0"/>
          </a:p>
          <a:p>
            <a:pPr lvl="1"/>
            <a:r>
              <a:rPr lang="it-IT" dirty="0" smtClean="0"/>
              <a:t>Management hierarchies</a:t>
            </a:r>
          </a:p>
          <a:p>
            <a:pPr lvl="1"/>
            <a:r>
              <a:rPr lang="it-IT" dirty="0" smtClean="0"/>
              <a:t>Intermediation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38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Canada-US Free Trade Agreement</a:t>
            </a:r>
            <a:br>
              <a:rPr lang="en-US" dirty="0" smtClean="0"/>
            </a:br>
            <a:r>
              <a:rPr lang="en-US" sz="1400" dirty="0" err="1" smtClean="0">
                <a:hlinkClick r:id="rId3"/>
              </a:rPr>
              <a:t>Trefler</a:t>
            </a:r>
            <a:r>
              <a:rPr lang="en-US" sz="1400" dirty="0" smtClean="0">
                <a:hlinkClick r:id="rId3"/>
              </a:rPr>
              <a:t> 2004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2" y="1089025"/>
            <a:ext cx="8399463" cy="576897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Before </a:t>
            </a:r>
            <a:r>
              <a:rPr lang="en-US" dirty="0"/>
              <a:t>the Canada-US free trade agreement went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into effect </a:t>
            </a:r>
            <a:r>
              <a:rPr lang="en-US" dirty="0"/>
              <a:t>in 1989, more than one in four Canadian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industries </a:t>
            </a:r>
            <a:r>
              <a:rPr lang="en-US" dirty="0"/>
              <a:t>were protected by tariffs of more than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 </a:t>
            </a:r>
            <a:r>
              <a:rPr lang="en-US" dirty="0"/>
              <a:t>percent</a:t>
            </a:r>
          </a:p>
          <a:p>
            <a:endParaRPr lang="en-US" dirty="0"/>
          </a:p>
          <a:p>
            <a:r>
              <a:rPr lang="en-US" dirty="0" err="1" smtClean="0"/>
              <a:t>Trefler</a:t>
            </a:r>
            <a:r>
              <a:rPr lang="en-US" dirty="0" smtClean="0"/>
              <a:t> (2004) finds that when </a:t>
            </a:r>
            <a:r>
              <a:rPr lang="en-US" dirty="0"/>
              <a:t>tariffs fell, </a:t>
            </a:r>
            <a:r>
              <a:rPr lang="en-US" dirty="0" smtClean="0"/>
              <a:t>industry </a:t>
            </a:r>
            <a:br>
              <a:rPr lang="en-US" dirty="0" smtClean="0"/>
            </a:br>
            <a:r>
              <a:rPr lang="en-US" dirty="0" smtClean="0"/>
              <a:t>productivity rose more than twice as much as </a:t>
            </a:r>
            <a:br>
              <a:rPr lang="en-US" dirty="0" smtClean="0"/>
            </a:br>
            <a:r>
              <a:rPr lang="en-US" dirty="0" smtClean="0"/>
              <a:t>plant productivity, implying reallocation towards </a:t>
            </a:r>
            <a:br>
              <a:rPr lang="en-US" dirty="0" smtClean="0"/>
            </a:br>
            <a:r>
              <a:rPr lang="en-US" dirty="0" smtClean="0"/>
              <a:t>more productive plants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B0F0"/>
                </a:solidFill>
              </a:rPr>
              <a:t>The </a:t>
            </a:r>
            <a:r>
              <a:rPr lang="en-US" dirty="0">
                <a:solidFill>
                  <a:srgbClr val="00B0F0"/>
                </a:solidFill>
              </a:rPr>
              <a:t>idea that an international trade policy could </a:t>
            </a:r>
            <a:r>
              <a:rPr lang="en-US" dirty="0" smtClean="0">
                <a:solidFill>
                  <a:srgbClr val="00B0F0"/>
                </a:solidFill>
              </a:rPr>
              <a:t>raise labor productivity </a:t>
            </a:r>
            <a:r>
              <a:rPr lang="en-US" dirty="0">
                <a:solidFill>
                  <a:srgbClr val="00B0F0"/>
                </a:solidFill>
              </a:rPr>
              <a:t>so dramatically is, to my </a:t>
            </a:r>
            <a:r>
              <a:rPr lang="en-US" dirty="0" smtClean="0">
                <a:solidFill>
                  <a:srgbClr val="00B0F0"/>
                </a:solidFill>
              </a:rPr>
              <a:t>mind</a:t>
            </a:r>
            <a:r>
              <a:rPr lang="en-US" dirty="0">
                <a:solidFill>
                  <a:srgbClr val="00B0F0"/>
                </a:solidFill>
              </a:rPr>
              <a:t>, remarkable</a:t>
            </a:r>
            <a:r>
              <a:rPr lang="en-US" dirty="0" smtClean="0">
                <a:solidFill>
                  <a:srgbClr val="00B0F0"/>
                </a:solidFill>
              </a:rPr>
              <a:t>.</a:t>
            </a:r>
            <a:r>
              <a:rPr lang="en-US" dirty="0" smtClean="0"/>
              <a:t>”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pic>
        <p:nvPicPr>
          <p:cNvPr id="94210" name="Picture 2" descr="http://www.economics.utoronto.ca/public/faculty_staff_photo/76-579-1-FS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9144" y="1847850"/>
            <a:ext cx="1723656" cy="2298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685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to Traditional Trade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1: Heterogeneity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Excess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Reallocation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2: Exporters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Non-Exporters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3: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Exporting and Firm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4: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Trade Liberalization and Reallocation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sp>
        <p:nvSpPr>
          <p:cNvPr id="5" name="Right Brace 4"/>
          <p:cNvSpPr/>
          <p:nvPr/>
        </p:nvSpPr>
        <p:spPr bwMode="auto">
          <a:xfrm>
            <a:off x="6741042" y="1658679"/>
            <a:ext cx="318977" cy="2892056"/>
          </a:xfrm>
          <a:prstGeom prst="rightBrac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89256" y="2530536"/>
            <a:ext cx="1778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Need more than “old” and “new” trade theory</a:t>
            </a:r>
          </a:p>
        </p:txBody>
      </p:sp>
    </p:spTree>
    <p:extLst>
      <p:ext uri="{BB962C8B-B14F-4D97-AF65-F5344CB8AC3E}">
        <p14:creationId xmlns:p14="http://schemas.microsoft.com/office/powerpoint/2010/main" val="152362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to Traditional Trade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1: Heterogeneity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Excess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Reallocation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2: Exporters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Non-Exporters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3: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Exporting and Firm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 4: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Trade Liberalization and Reallocation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sp>
        <p:nvSpPr>
          <p:cNvPr id="5" name="Right Brace 4"/>
          <p:cNvSpPr/>
          <p:nvPr/>
        </p:nvSpPr>
        <p:spPr bwMode="auto">
          <a:xfrm>
            <a:off x="6741042" y="1658679"/>
            <a:ext cx="318977" cy="2892056"/>
          </a:xfrm>
          <a:prstGeom prst="rightBrac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89256" y="2530536"/>
            <a:ext cx="17782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Need more than “old” and “new” trade theory; </a:t>
            </a:r>
            <a:r>
              <a:rPr lang="en-US" sz="1400" b="0" u="none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need new “new” trade theory</a:t>
            </a:r>
          </a:p>
        </p:txBody>
      </p:sp>
    </p:spTree>
    <p:extLst>
      <p:ext uri="{BB962C8B-B14F-4D97-AF65-F5344CB8AC3E}">
        <p14:creationId xmlns:p14="http://schemas.microsoft.com/office/powerpoint/2010/main" val="15236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Microdata’s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challenge to traditional trade models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Models developed to meet these challenges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Recent model- and dataset-driven empirical work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9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Rationalizing the Empirical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Several models of firm heterogeneity have been developed to capture the empirical regularities discussed on the previous slides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Of these, the overwhelming favorite so far is the is the </a:t>
            </a:r>
            <a:r>
              <a:rPr lang="en-US" dirty="0" err="1" smtClean="0">
                <a:solidFill>
                  <a:schemeClr val="accent6"/>
                </a:solidFill>
              </a:rPr>
              <a:t>Melitz</a:t>
            </a:r>
            <a:r>
              <a:rPr lang="en-US" dirty="0" smtClean="0">
                <a:solidFill>
                  <a:schemeClr val="accent6"/>
                </a:solidFill>
              </a:rPr>
              <a:t> model, which embeds firm heterogeneity into the </a:t>
            </a:r>
            <a:r>
              <a:rPr lang="en-US" dirty="0" err="1" smtClean="0">
                <a:solidFill>
                  <a:schemeClr val="accent6"/>
                </a:solidFill>
              </a:rPr>
              <a:t>Krugman</a:t>
            </a:r>
            <a:r>
              <a:rPr lang="en-US" dirty="0" smtClean="0">
                <a:solidFill>
                  <a:schemeClr val="accent6"/>
                </a:solidFill>
              </a:rPr>
              <a:t> (1980) model illustrated earlier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pic>
        <p:nvPicPr>
          <p:cNvPr id="5" name="Picture 2" descr="http://news.harvard.edu/gazette/wp-content/uploads/2010/11/102810_Melitz_048_6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/>
          <a:stretch/>
        </p:blipFill>
        <p:spPr bwMode="auto">
          <a:xfrm>
            <a:off x="3273457" y="3052461"/>
            <a:ext cx="2584385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6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Features of </a:t>
            </a:r>
            <a:r>
              <a:rPr lang="en-US" dirty="0" err="1" smtClean="0"/>
              <a:t>Melitz</a:t>
            </a:r>
            <a:r>
              <a:rPr lang="en-US" dirty="0" smtClean="0"/>
              <a:t> (2003)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Firms use labor to produce varieties of </a:t>
            </a:r>
            <a:r>
              <a:rPr lang="en-US" dirty="0" smtClean="0"/>
              <a:t>a manufacturing </a:t>
            </a:r>
            <a:r>
              <a:rPr lang="en-US" dirty="0"/>
              <a:t>good</a:t>
            </a:r>
          </a:p>
          <a:p>
            <a:endParaRPr lang="en-US" dirty="0"/>
          </a:p>
          <a:p>
            <a:r>
              <a:rPr lang="en-US" dirty="0"/>
              <a:t>Firms enter a market by paying a sunk entry cost</a:t>
            </a:r>
          </a:p>
          <a:p>
            <a:endParaRPr lang="en-US" dirty="0"/>
          </a:p>
          <a:p>
            <a:r>
              <a:rPr lang="en-US" dirty="0"/>
              <a:t>Firms observe their productivity </a:t>
            </a:r>
            <a:r>
              <a:rPr lang="en-US" dirty="0">
                <a:solidFill>
                  <a:srgbClr val="00B0F0"/>
                </a:solidFill>
                <a:latin typeface="Symbol" pitchFamily="18" charset="2"/>
              </a:rPr>
              <a:t>j</a:t>
            </a:r>
            <a:r>
              <a:rPr lang="en-US" dirty="0" smtClean="0"/>
              <a:t> </a:t>
            </a:r>
            <a:r>
              <a:rPr lang="en-US" dirty="0"/>
              <a:t>from a distribution </a:t>
            </a:r>
            <a:r>
              <a:rPr lang="en-US" dirty="0" smtClean="0"/>
              <a:t>g(</a:t>
            </a:r>
            <a:r>
              <a:rPr lang="en-US" dirty="0">
                <a:solidFill>
                  <a:srgbClr val="00B0F0"/>
                </a:solidFill>
                <a:latin typeface="Symbol" pitchFamily="18" charset="2"/>
              </a:rPr>
              <a:t>j</a:t>
            </a:r>
            <a:r>
              <a:rPr lang="en-US" dirty="0" smtClean="0"/>
              <a:t>) and keep this productivity their whole life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There is a fixed cost of producing and a fixed cost of exporting</a:t>
            </a:r>
          </a:p>
          <a:p>
            <a:endParaRPr lang="en-US" dirty="0"/>
          </a:p>
          <a:p>
            <a:r>
              <a:rPr lang="en-US" dirty="0"/>
              <a:t>Firms decide whether to produce or exit the </a:t>
            </a:r>
            <a:r>
              <a:rPr lang="en-US" dirty="0" smtClean="0"/>
              <a:t>industry based on </a:t>
            </a:r>
            <a:r>
              <a:rPr lang="en-US" dirty="0" smtClean="0">
                <a:solidFill>
                  <a:srgbClr val="00B0F0"/>
                </a:solidFill>
                <a:latin typeface="Symbol" pitchFamily="18" charset="2"/>
              </a:rPr>
              <a:t>j</a:t>
            </a:r>
            <a:r>
              <a:rPr lang="en-US" dirty="0" smtClean="0">
                <a:solidFill>
                  <a:schemeClr val="accent6"/>
                </a:solidFill>
              </a:rPr>
              <a:t>: do they earn the profit needed to cover the fixed costs</a:t>
            </a:r>
            <a:endParaRPr lang="en-US" dirty="0">
              <a:solidFill>
                <a:schemeClr val="accent6"/>
              </a:solidFill>
            </a:endParaRPr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 smtClean="0"/>
              <a:t>produce</a:t>
            </a:r>
            <a:r>
              <a:rPr lang="en-US" dirty="0"/>
              <a:t>, </a:t>
            </a:r>
            <a:r>
              <a:rPr lang="en-US" dirty="0" smtClean="0"/>
              <a:t>also decide </a:t>
            </a:r>
            <a:r>
              <a:rPr lang="en-US" dirty="0"/>
              <a:t>whether to </a:t>
            </a:r>
            <a:r>
              <a:rPr lang="en-US" dirty="0" smtClean="0"/>
              <a:t>export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Firms face an exogenous </a:t>
            </a:r>
            <a:r>
              <a:rPr lang="en-US" dirty="0"/>
              <a:t>probability of </a:t>
            </a:r>
            <a:r>
              <a:rPr lang="en-US" dirty="0" smtClean="0"/>
              <a:t>death, in which case they are replaced by entry from the fringe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01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Visualizing </a:t>
            </a:r>
            <a:r>
              <a:rPr lang="en-US" dirty="0" err="1" smtClean="0"/>
              <a:t>Melitz</a:t>
            </a:r>
            <a:endParaRPr lang="en-US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87425" y="2927350"/>
            <a:ext cx="1803400" cy="549275"/>
            <a:chOff x="622" y="1844"/>
            <a:chExt cx="1136" cy="346"/>
          </a:xfrm>
        </p:grpSpPr>
        <p:sp>
          <p:nvSpPr>
            <p:cNvPr id="38921" name="Line 4"/>
            <p:cNvSpPr>
              <a:spLocks noChangeShapeType="1"/>
            </p:cNvSpPr>
            <p:nvPr/>
          </p:nvSpPr>
          <p:spPr bwMode="auto">
            <a:xfrm flipH="1">
              <a:off x="1752" y="1920"/>
              <a:ext cx="6" cy="27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45720" rIns="45720" anchorCtr="1">
              <a:spAutoFit/>
            </a:bodyPr>
            <a:lstStyle/>
            <a:p>
              <a:endParaRPr lang="en-US" sz="1600" b="0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22" name="Text Box 5"/>
            <p:cNvSpPr txBox="1">
              <a:spLocks noChangeArrowheads="1"/>
            </p:cNvSpPr>
            <p:nvPr/>
          </p:nvSpPr>
          <p:spPr bwMode="auto">
            <a:xfrm>
              <a:off x="622" y="1844"/>
              <a:ext cx="1006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45720" rIns="45720" anchorCtr="1">
              <a:spAutoFit/>
            </a:bodyPr>
            <a:lstStyle/>
            <a:p>
              <a:r>
                <a:rPr lang="en-US" sz="1600" b="0" u="none" dirty="0">
                  <a:latin typeface="Arial" pitchFamily="34" charset="0"/>
                  <a:cs typeface="Arial" pitchFamily="34" charset="0"/>
                </a:rPr>
                <a:t>Exit Immediately</a:t>
              </a:r>
            </a:p>
          </p:txBody>
        </p:sp>
      </p:grp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4311650" y="2917825"/>
            <a:ext cx="161999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rIns="45720" anchorCtr="1">
            <a:spAutoFit/>
          </a:bodyPr>
          <a:lstStyle/>
          <a:p>
            <a:r>
              <a:rPr lang="en-US" sz="1600" b="0" u="none">
                <a:latin typeface="Arial" pitchFamily="34" charset="0"/>
                <a:cs typeface="Arial" pitchFamily="34" charset="0"/>
              </a:rPr>
              <a:t>Successful Entry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33425" y="2974975"/>
            <a:ext cx="7983538" cy="584200"/>
            <a:chOff x="462" y="1874"/>
            <a:chExt cx="5029" cy="368"/>
          </a:xfrm>
          <a:solidFill>
            <a:schemeClr val="bg1"/>
          </a:solidFill>
        </p:grpSpPr>
        <p:sp>
          <p:nvSpPr>
            <p:cNvPr id="38919" name="Line 8"/>
            <p:cNvSpPr>
              <a:spLocks noChangeShapeType="1"/>
            </p:cNvSpPr>
            <p:nvPr/>
          </p:nvSpPr>
          <p:spPr bwMode="auto">
            <a:xfrm>
              <a:off x="462" y="2058"/>
              <a:ext cx="4434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45720" rIns="45720" anchorCtr="1">
              <a:spAutoFit/>
            </a:bodyPr>
            <a:lstStyle/>
            <a:p>
              <a:endParaRPr lang="en-US" sz="1600" b="0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20" name="Text Box 9"/>
            <p:cNvSpPr txBox="1">
              <a:spLocks noChangeArrowheads="1"/>
            </p:cNvSpPr>
            <p:nvPr/>
          </p:nvSpPr>
          <p:spPr bwMode="auto">
            <a:xfrm>
              <a:off x="4686" y="1874"/>
              <a:ext cx="805" cy="368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45720" rIns="45720" anchorCtr="1">
              <a:spAutoFit/>
            </a:bodyPr>
            <a:lstStyle/>
            <a:p>
              <a:pPr algn="ctr"/>
              <a:r>
                <a:rPr lang="en-US" sz="1600" b="0" u="none">
                  <a:latin typeface="Arial" pitchFamily="34" charset="0"/>
                  <a:cs typeface="Arial" pitchFamily="34" charset="0"/>
                </a:rPr>
                <a:t>Productivity Draw</a:t>
              </a:r>
            </a:p>
          </p:txBody>
        </p:sp>
      </p:grp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1476198" y="1738313"/>
            <a:ext cx="617572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rIns="45720" anchorCtr="1">
            <a:spAutoFit/>
          </a:bodyPr>
          <a:lstStyle/>
          <a:p>
            <a:pPr algn="ctr"/>
            <a:r>
              <a:rPr lang="en-US" sz="1600" b="0" u="none" dirty="0">
                <a:latin typeface="Arial" pitchFamily="34" charset="0"/>
                <a:cs typeface="Arial" pitchFamily="34" charset="0"/>
              </a:rPr>
              <a:t>Firms receive a </a:t>
            </a:r>
            <a:r>
              <a:rPr lang="en-US" sz="1600" b="0" u="none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productivity draw </a:t>
            </a:r>
            <a:r>
              <a:rPr lang="en-US" sz="1600" b="0" u="none" dirty="0">
                <a:latin typeface="Arial" pitchFamily="34" charset="0"/>
                <a:cs typeface="Arial" pitchFamily="34" charset="0"/>
              </a:rPr>
              <a:t>after paying an sunk cost of entry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89963" y="6272213"/>
            <a:ext cx="495300" cy="476250"/>
          </a:xfrm>
        </p:spPr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1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6" grpId="0"/>
      <p:bldP spid="12289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733425" y="3267075"/>
            <a:ext cx="7038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45720" rIns="45720" anchorCtr="1">
            <a:spAutoFit/>
          </a:bodyPr>
          <a:lstStyle/>
          <a:p>
            <a:endParaRPr lang="en-US" sz="1600" b="0" u="none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87425" y="2906715"/>
            <a:ext cx="1803400" cy="569913"/>
            <a:chOff x="622" y="1831"/>
            <a:chExt cx="1136" cy="359"/>
          </a:xfrm>
          <a:solidFill>
            <a:schemeClr val="bg1"/>
          </a:solidFill>
        </p:grpSpPr>
        <p:sp>
          <p:nvSpPr>
            <p:cNvPr id="39948" name="Line 5"/>
            <p:cNvSpPr>
              <a:spLocks noChangeShapeType="1"/>
            </p:cNvSpPr>
            <p:nvPr/>
          </p:nvSpPr>
          <p:spPr bwMode="auto">
            <a:xfrm flipH="1">
              <a:off x="1752" y="1920"/>
              <a:ext cx="6" cy="27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45720" rIns="45720" anchorCtr="1">
              <a:spAutoFit/>
            </a:bodyPr>
            <a:lstStyle/>
            <a:p>
              <a:endParaRPr lang="en-US" sz="1600" b="0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949" name="Text Box 6"/>
            <p:cNvSpPr txBox="1">
              <a:spLocks noChangeArrowheads="1"/>
            </p:cNvSpPr>
            <p:nvPr/>
          </p:nvSpPr>
          <p:spPr bwMode="auto">
            <a:xfrm>
              <a:off x="622" y="1831"/>
              <a:ext cx="1006" cy="21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45720" rIns="45720" anchorCtr="1">
              <a:spAutoFit/>
            </a:bodyPr>
            <a:lstStyle/>
            <a:p>
              <a:r>
                <a:rPr lang="en-US" sz="1600" b="0" u="none" dirty="0">
                  <a:latin typeface="Arial" pitchFamily="34" charset="0"/>
                  <a:cs typeface="Arial" pitchFamily="34" charset="0"/>
                </a:rPr>
                <a:t>Exit Immediately</a:t>
              </a:r>
            </a:p>
          </p:txBody>
        </p:sp>
      </p:grp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4311650" y="2917825"/>
            <a:ext cx="1619995" cy="338554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45720" rIns="45720" anchorCtr="1">
            <a:spAutoFit/>
          </a:bodyPr>
          <a:lstStyle/>
          <a:p>
            <a:r>
              <a:rPr lang="en-US" sz="1600" b="0" u="none">
                <a:latin typeface="Arial" pitchFamily="34" charset="0"/>
                <a:cs typeface="Arial" pitchFamily="34" charset="0"/>
              </a:rPr>
              <a:t>Successful Entry</a:t>
            </a: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7439025" y="2974975"/>
            <a:ext cx="1277938" cy="5847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45720" rIns="45720" anchorCtr="1">
            <a:spAutoFit/>
          </a:bodyPr>
          <a:lstStyle/>
          <a:p>
            <a:pPr algn="ctr"/>
            <a:r>
              <a:rPr lang="en-US" sz="1600" b="0" u="none">
                <a:latin typeface="Arial" pitchFamily="34" charset="0"/>
                <a:cs typeface="Arial" pitchFamily="34" charset="0"/>
              </a:rPr>
              <a:t>Productivity Draw</a:t>
            </a:r>
          </a:p>
        </p:txBody>
      </p:sp>
      <p:sp>
        <p:nvSpPr>
          <p:cNvPr id="124937" name="Line 9"/>
          <p:cNvSpPr>
            <a:spLocks noChangeShapeType="1"/>
          </p:cNvSpPr>
          <p:nvPr/>
        </p:nvSpPr>
        <p:spPr bwMode="auto">
          <a:xfrm flipH="1">
            <a:off x="5038725" y="3048000"/>
            <a:ext cx="9525" cy="5143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45720" rIns="45720" anchorCtr="1">
            <a:spAutoFit/>
          </a:bodyPr>
          <a:lstStyle/>
          <a:p>
            <a:endParaRPr lang="en-US" sz="1600" b="0" u="none"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3443288" y="2906084"/>
            <a:ext cx="1426031" cy="338554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45720" rIns="45720" anchorCtr="1">
            <a:spAutoFit/>
          </a:bodyPr>
          <a:lstStyle/>
          <a:p>
            <a:r>
              <a:rPr lang="en-US" sz="1600" b="0" u="none" dirty="0">
                <a:latin typeface="Arial" pitchFamily="34" charset="0"/>
                <a:cs typeface="Arial" pitchFamily="34" charset="0"/>
              </a:rPr>
              <a:t>Domestic Only</a:t>
            </a:r>
          </a:p>
        </p:txBody>
      </p:sp>
      <p:sp>
        <p:nvSpPr>
          <p:cNvPr id="124939" name="Text Box 11"/>
          <p:cNvSpPr txBox="1">
            <a:spLocks noChangeArrowheads="1"/>
          </p:cNvSpPr>
          <p:nvPr/>
        </p:nvSpPr>
        <p:spPr bwMode="auto">
          <a:xfrm>
            <a:off x="5226050" y="2906084"/>
            <a:ext cx="1791516" cy="338554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45720" rIns="45720" anchorCtr="1">
            <a:spAutoFit/>
          </a:bodyPr>
          <a:lstStyle/>
          <a:p>
            <a:r>
              <a:rPr lang="en-US" sz="1600" b="0" u="none" dirty="0">
                <a:latin typeface="Arial" pitchFamily="34" charset="0"/>
                <a:cs typeface="Arial" pitchFamily="34" charset="0"/>
              </a:rPr>
              <a:t>Domestic &amp; Export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312972" y="1738313"/>
            <a:ext cx="450219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rIns="45720" anchorCtr="1">
            <a:spAutoFit/>
          </a:bodyPr>
          <a:lstStyle/>
          <a:p>
            <a:pPr algn="ctr"/>
            <a:r>
              <a:rPr lang="en-US" sz="1600" b="0" u="none" dirty="0">
                <a:latin typeface="Arial" pitchFamily="34" charset="0"/>
                <a:cs typeface="Arial" pitchFamily="34" charset="0"/>
              </a:rPr>
              <a:t>Firms </a:t>
            </a:r>
            <a:r>
              <a:rPr lang="en-US" sz="1600" b="0" u="none" dirty="0" smtClean="0">
                <a:latin typeface="Arial" pitchFamily="34" charset="0"/>
                <a:cs typeface="Arial" pitchFamily="34" charset="0"/>
              </a:rPr>
              <a:t>pay a </a:t>
            </a:r>
            <a:r>
              <a:rPr lang="en-US" sz="1600" b="0" u="non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fixed cost</a:t>
            </a:r>
            <a:r>
              <a:rPr lang="en-US" sz="1600" b="0" u="none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u="none" dirty="0" smtClean="0">
                <a:latin typeface="Arial" pitchFamily="34" charset="0"/>
                <a:cs typeface="Arial" pitchFamily="34" charset="0"/>
              </a:rPr>
              <a:t>to enter the export market</a:t>
            </a:r>
            <a:endParaRPr lang="en-US" sz="1600" b="0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54013" y="274638"/>
            <a:ext cx="84375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9pPr>
          </a:lstStyle>
          <a:p>
            <a:r>
              <a:rPr lang="en-US" b="0" u="none" kern="0" smtClean="0"/>
              <a:t>Visualizing Melitz</a:t>
            </a:r>
            <a:endParaRPr lang="en-US" b="0" u="none" kern="0" dirty="0" smtClean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89963" y="6272213"/>
            <a:ext cx="495300" cy="476250"/>
          </a:xfrm>
        </p:spPr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93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5E-6 -0.1097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5" grpId="0" animBg="1"/>
      <p:bldP spid="124937" grpId="0" animBg="1"/>
      <p:bldP spid="124938" grpId="0" animBg="1"/>
      <p:bldP spid="12493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3038" y="1216025"/>
            <a:ext cx="8780462" cy="2855913"/>
          </a:xfrm>
        </p:spPr>
        <p:txBody>
          <a:bodyPr/>
          <a:lstStyle/>
          <a:p>
            <a:r>
              <a:rPr lang="en-US" dirty="0" smtClean="0"/>
              <a:t>Imagine trade costs fall</a:t>
            </a:r>
          </a:p>
          <a:p>
            <a:endParaRPr lang="en-US" dirty="0" smtClean="0"/>
          </a:p>
          <a:p>
            <a:r>
              <a:rPr lang="en-US" dirty="0" smtClean="0"/>
              <a:t>Exporting becomes more profitable</a:t>
            </a:r>
          </a:p>
          <a:p>
            <a:pPr lvl="1"/>
            <a:r>
              <a:rPr lang="en-US" dirty="0" smtClean="0"/>
              <a:t>Minimum level of productivity needed to export </a:t>
            </a:r>
            <a:r>
              <a:rPr lang="en-US" u="sng" dirty="0" smtClean="0"/>
              <a:t>falls,</a:t>
            </a:r>
            <a:r>
              <a:rPr lang="en-US" dirty="0" smtClean="0"/>
              <a:t> inducing entry into the export market </a:t>
            </a:r>
          </a:p>
          <a:p>
            <a:endParaRPr lang="en-US" dirty="0" smtClean="0"/>
          </a:p>
          <a:p>
            <a:r>
              <a:rPr lang="en-US" dirty="0" smtClean="0"/>
              <a:t>But competition from entrants trying to get that profit </a:t>
            </a:r>
            <a:r>
              <a:rPr lang="en-US" u="sng" dirty="0" smtClean="0"/>
              <a:t>raises</a:t>
            </a:r>
            <a:r>
              <a:rPr lang="en-US" dirty="0" smtClean="0"/>
              <a:t> the minimum level of productivity needed to survive, causing the least productive firms to exit</a:t>
            </a:r>
          </a:p>
          <a:p>
            <a:pPr lvl="1"/>
            <a:endParaRPr lang="en-US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33425" y="5086215"/>
            <a:ext cx="7983538" cy="641350"/>
            <a:chOff x="462" y="2946"/>
            <a:chExt cx="5029" cy="404"/>
          </a:xfrm>
          <a:solidFill>
            <a:schemeClr val="bg1"/>
          </a:solidFill>
        </p:grpSpPr>
        <p:sp>
          <p:nvSpPr>
            <p:cNvPr id="43016" name="Line 5"/>
            <p:cNvSpPr>
              <a:spLocks noChangeShapeType="1"/>
            </p:cNvSpPr>
            <p:nvPr/>
          </p:nvSpPr>
          <p:spPr bwMode="auto">
            <a:xfrm>
              <a:off x="462" y="3168"/>
              <a:ext cx="4434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45720" rIns="45720" anchorCtr="1">
              <a:spAutoFit/>
            </a:bodyPr>
            <a:lstStyle/>
            <a:p>
              <a:endParaRPr lang="en-US" sz="1600" b="0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17" name="Line 6"/>
            <p:cNvSpPr>
              <a:spLocks noChangeShapeType="1"/>
            </p:cNvSpPr>
            <p:nvPr/>
          </p:nvSpPr>
          <p:spPr bwMode="auto">
            <a:xfrm>
              <a:off x="1760" y="3042"/>
              <a:ext cx="0" cy="252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square" lIns="45720" rIns="45720" anchorCtr="1">
              <a:spAutoFit/>
            </a:bodyPr>
            <a:lstStyle/>
            <a:p>
              <a:endParaRPr lang="en-US" sz="1600" b="0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18" name="Text Box 7"/>
            <p:cNvSpPr txBox="1">
              <a:spLocks noChangeArrowheads="1"/>
            </p:cNvSpPr>
            <p:nvPr/>
          </p:nvSpPr>
          <p:spPr bwMode="auto">
            <a:xfrm>
              <a:off x="622" y="2946"/>
              <a:ext cx="1015" cy="21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45720" rIns="45720" anchorCtr="1">
              <a:spAutoFit/>
            </a:bodyPr>
            <a:lstStyle/>
            <a:p>
              <a:r>
                <a:rPr lang="en-US" sz="1600" b="0" u="none" dirty="0">
                  <a:latin typeface="Arial" pitchFamily="34" charset="0"/>
                  <a:cs typeface="Arial" pitchFamily="34" charset="0"/>
                </a:rPr>
                <a:t>Exit Immediately</a:t>
              </a:r>
            </a:p>
          </p:txBody>
        </p:sp>
        <p:sp>
          <p:nvSpPr>
            <p:cNvPr id="43019" name="Text Box 8"/>
            <p:cNvSpPr txBox="1">
              <a:spLocks noChangeArrowheads="1"/>
            </p:cNvSpPr>
            <p:nvPr/>
          </p:nvSpPr>
          <p:spPr bwMode="auto">
            <a:xfrm>
              <a:off x="4686" y="2984"/>
              <a:ext cx="805" cy="36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45720" rIns="45720" anchorCtr="1">
              <a:spAutoFit/>
            </a:bodyPr>
            <a:lstStyle/>
            <a:p>
              <a:pPr algn="ctr"/>
              <a:r>
                <a:rPr lang="en-US" sz="1600" b="0" u="none">
                  <a:latin typeface="Arial" pitchFamily="34" charset="0"/>
                  <a:cs typeface="Arial" pitchFamily="34" charset="0"/>
                </a:rPr>
                <a:t>Productivity Draw</a:t>
              </a:r>
            </a:p>
          </p:txBody>
        </p:sp>
        <p:sp>
          <p:nvSpPr>
            <p:cNvPr id="43020" name="Line 9"/>
            <p:cNvSpPr>
              <a:spLocks noChangeShapeType="1"/>
            </p:cNvSpPr>
            <p:nvPr/>
          </p:nvSpPr>
          <p:spPr bwMode="auto">
            <a:xfrm flipH="1">
              <a:off x="3273" y="3024"/>
              <a:ext cx="0" cy="31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square" lIns="45720" rIns="45720" anchorCtr="1">
              <a:spAutoFit/>
            </a:bodyPr>
            <a:lstStyle/>
            <a:p>
              <a:endParaRPr lang="en-US" sz="1600" b="0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21" name="Text Box 10"/>
            <p:cNvSpPr txBox="1">
              <a:spLocks noChangeArrowheads="1"/>
            </p:cNvSpPr>
            <p:nvPr/>
          </p:nvSpPr>
          <p:spPr bwMode="auto">
            <a:xfrm>
              <a:off x="2055" y="2946"/>
              <a:ext cx="898" cy="21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45720" rIns="45720" anchorCtr="1">
              <a:spAutoFit/>
            </a:bodyPr>
            <a:lstStyle/>
            <a:p>
              <a:r>
                <a:rPr lang="en-US" sz="1600" b="0" u="none">
                  <a:latin typeface="Arial" pitchFamily="34" charset="0"/>
                  <a:cs typeface="Arial" pitchFamily="34" charset="0"/>
                </a:rPr>
                <a:t>Domestic Only</a:t>
              </a:r>
            </a:p>
          </p:txBody>
        </p:sp>
        <p:sp>
          <p:nvSpPr>
            <p:cNvPr id="43022" name="Text Box 11"/>
            <p:cNvSpPr txBox="1">
              <a:spLocks noChangeArrowheads="1"/>
            </p:cNvSpPr>
            <p:nvPr/>
          </p:nvSpPr>
          <p:spPr bwMode="auto">
            <a:xfrm>
              <a:off x="3364" y="2946"/>
              <a:ext cx="1119" cy="21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45720" rIns="45720" anchorCtr="1">
              <a:spAutoFit/>
            </a:bodyPr>
            <a:lstStyle/>
            <a:p>
              <a:r>
                <a:rPr lang="en-US" sz="1600" b="0" u="none">
                  <a:latin typeface="Arial" pitchFamily="34" charset="0"/>
                  <a:cs typeface="Arial" pitchFamily="34" charset="0"/>
                </a:rPr>
                <a:t>Domestic &amp; Export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835275" y="5219565"/>
            <a:ext cx="292100" cy="419100"/>
            <a:chOff x="1780" y="3030"/>
            <a:chExt cx="184" cy="264"/>
          </a:xfrm>
          <a:solidFill>
            <a:schemeClr val="bg1"/>
          </a:solidFill>
        </p:grpSpPr>
        <p:sp>
          <p:nvSpPr>
            <p:cNvPr id="43014" name="Line 13"/>
            <p:cNvSpPr>
              <a:spLocks noChangeShapeType="1"/>
            </p:cNvSpPr>
            <p:nvPr/>
          </p:nvSpPr>
          <p:spPr bwMode="auto">
            <a:xfrm>
              <a:off x="1962" y="3030"/>
              <a:ext cx="2" cy="264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lIns="45720" rIns="45720" anchorCtr="1">
              <a:spAutoFit/>
            </a:bodyPr>
            <a:lstStyle/>
            <a:p>
              <a:endParaRPr lang="en-US" sz="1600" b="0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15" name="Line 14"/>
            <p:cNvSpPr>
              <a:spLocks noChangeShapeType="1"/>
            </p:cNvSpPr>
            <p:nvPr/>
          </p:nvSpPr>
          <p:spPr bwMode="auto">
            <a:xfrm>
              <a:off x="1780" y="3172"/>
              <a:ext cx="155" cy="0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 wrap="square" lIns="45720" rIns="45720" anchorCtr="1">
              <a:spAutoFit/>
            </a:bodyPr>
            <a:lstStyle/>
            <a:p>
              <a:endParaRPr lang="en-US" sz="1600" b="0" u="none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2"/>
          <p:cNvGrpSpPr>
            <a:grpSpLocks/>
          </p:cNvGrpSpPr>
          <p:nvPr/>
        </p:nvGrpSpPr>
        <p:grpSpPr bwMode="auto">
          <a:xfrm flipH="1">
            <a:off x="4803007" y="5248278"/>
            <a:ext cx="361951" cy="390525"/>
            <a:chOff x="1733" y="3046"/>
            <a:chExt cx="228" cy="246"/>
          </a:xfrm>
          <a:solidFill>
            <a:schemeClr val="bg1"/>
          </a:solidFill>
        </p:grpSpPr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1961" y="3046"/>
              <a:ext cx="0" cy="246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 wrap="square" lIns="45720" rIns="45720" anchorCtr="1">
              <a:spAutoFit/>
            </a:bodyPr>
            <a:lstStyle/>
            <a:p>
              <a:endParaRPr lang="en-US" sz="1600" b="0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1733" y="3170"/>
              <a:ext cx="199" cy="0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 wrap="square" lIns="45720" rIns="45720" anchorCtr="1">
              <a:spAutoFit/>
            </a:bodyPr>
            <a:lstStyle/>
            <a:p>
              <a:endParaRPr lang="en-US" sz="1600" b="0" u="none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54013" y="274638"/>
            <a:ext cx="84375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ahoma" charset="0"/>
              </a:defRPr>
            </a:lvl9pPr>
          </a:lstStyle>
          <a:p>
            <a:r>
              <a:rPr lang="en-US" b="0" u="none" kern="0" dirty="0" smtClean="0"/>
              <a:t>Visualizing a </a:t>
            </a:r>
            <a:r>
              <a:rPr lang="en-US" b="0" u="none" kern="0" dirty="0" err="1" smtClean="0"/>
              <a:t>Melitz</a:t>
            </a:r>
            <a:r>
              <a:rPr lang="en-US" b="0" u="none" kern="0" dirty="0" smtClean="0"/>
              <a:t> Trade Liberalization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89963" y="6272213"/>
            <a:ext cx="495300" cy="476250"/>
          </a:xfrm>
        </p:spPr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  <p:sp>
        <p:nvSpPr>
          <p:cNvPr id="21" name="Oval 20"/>
          <p:cNvSpPr/>
          <p:nvPr/>
        </p:nvSpPr>
        <p:spPr bwMode="auto">
          <a:xfrm>
            <a:off x="3147236" y="4837816"/>
            <a:ext cx="4295555" cy="1201479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806994" y="4841354"/>
            <a:ext cx="4639335" cy="1201479"/>
          </a:xfrm>
          <a:prstGeom prst="ellipse">
            <a:avLst/>
          </a:prstGeom>
          <a:noFill/>
          <a:ln w="127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uiExpand="1" build="p"/>
      <p:bldP spid="21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View of the Gains From Trade Liberalization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1089025"/>
            <a:ext cx="8445603" cy="5768975"/>
          </a:xfrm>
        </p:spPr>
        <p:txBody>
          <a:bodyPr/>
          <a:lstStyle/>
          <a:p>
            <a:r>
              <a:rPr lang="en-US" dirty="0" smtClean="0"/>
              <a:t>Ricardo/HO</a:t>
            </a:r>
          </a:p>
          <a:p>
            <a:pPr lvl="1"/>
            <a:r>
              <a:rPr lang="en-US" dirty="0" smtClean="0"/>
              <a:t>Gains from specialization and trade according to comparative advantage</a:t>
            </a:r>
          </a:p>
          <a:p>
            <a:pPr lvl="1"/>
            <a:endParaRPr lang="en-US" dirty="0"/>
          </a:p>
          <a:p>
            <a:r>
              <a:rPr lang="en-US" dirty="0" err="1" smtClean="0"/>
              <a:t>Krugman</a:t>
            </a:r>
            <a:endParaRPr lang="en-US" dirty="0" smtClean="0"/>
          </a:p>
          <a:p>
            <a:pPr lvl="1"/>
            <a:r>
              <a:rPr lang="en-US" dirty="0" smtClean="0"/>
              <a:t>Consumers get more variety and benefit from </a:t>
            </a:r>
            <a:r>
              <a:rPr lang="en-US" dirty="0" smtClean="0">
                <a:solidFill>
                  <a:schemeClr val="accent6"/>
                </a:solidFill>
              </a:rPr>
              <a:t>greater economies of scale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err="1" smtClean="0"/>
              <a:t>Melitz</a:t>
            </a:r>
            <a:endParaRPr lang="en-US" dirty="0" smtClean="0"/>
          </a:p>
          <a:p>
            <a:pPr lvl="1"/>
            <a:r>
              <a:rPr lang="en-US" dirty="0" smtClean="0"/>
              <a:t>Weak are firms driven from the market, so </a:t>
            </a:r>
            <a:r>
              <a:rPr lang="en-US" dirty="0" smtClean="0">
                <a:solidFill>
                  <a:srgbClr val="00B0F0"/>
                </a:solidFill>
              </a:rPr>
              <a:t>industry productivity rises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81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Microdata’s</a:t>
            </a:r>
            <a:r>
              <a:rPr lang="en-US" dirty="0" smtClean="0"/>
              <a:t> “challenge” to traditional trade models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Models developed to meet these challenges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Recent empirical work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4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390AFDB5-D26F-4870-A514-3C962333F117}" type="slidenum">
              <a:rPr lang="en-GB" smtClean="0"/>
              <a:pPr>
                <a:defRPr/>
              </a:pPr>
              <a:t>50</a:t>
            </a:fld>
            <a:endParaRPr lang="en-GB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Influence of the </a:t>
            </a:r>
            <a:r>
              <a:rPr lang="en-US" dirty="0" err="1" smtClean="0"/>
              <a:t>Melitz</a:t>
            </a:r>
            <a:r>
              <a:rPr lang="en-US" dirty="0"/>
              <a:t> </a:t>
            </a:r>
            <a:r>
              <a:rPr lang="en-US" dirty="0" smtClean="0"/>
              <a:t>Model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</a:t>
            </a:r>
            <a:r>
              <a:rPr lang="en-US" dirty="0" err="1" smtClean="0"/>
              <a:t>Melitz</a:t>
            </a:r>
            <a:r>
              <a:rPr lang="en-US" dirty="0" smtClean="0"/>
              <a:t> model has been used and extended in countless directions</a:t>
            </a:r>
          </a:p>
          <a:p>
            <a:pPr lvl="1"/>
            <a:endParaRPr lang="en-US" dirty="0" smtClean="0"/>
          </a:p>
          <a:p>
            <a:pPr eaLnBrk="1" hangingPunct="1"/>
            <a:r>
              <a:rPr lang="en-US" dirty="0" smtClean="0"/>
              <a:t>Examples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variable markups: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Melitz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Ottaviano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(2008)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asymmetric countries: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Arkolakis et al. (2008)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firm boundaries: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Antras and Helpman (2004, 2008)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management hierarchies: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Caliendo and Rossi-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Hansberg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(2011)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</a:t>
            </a:r>
            <a:r>
              <a:rPr lang="en-US" dirty="0" err="1" smtClean="0"/>
              <a:t>Heckscher</a:t>
            </a:r>
            <a:r>
              <a:rPr lang="en-US" dirty="0" smtClean="0"/>
              <a:t>-Ohlin: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Bernard et al. (2007)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0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390AFDB5-D26F-4870-A514-3C962333F117}" type="slidenum">
              <a:rPr lang="en-GB" smtClean="0"/>
              <a:pPr>
                <a:defRPr/>
              </a:pPr>
              <a:t>51</a:t>
            </a:fld>
            <a:endParaRPr lang="en-GB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Influence of the </a:t>
            </a:r>
            <a:r>
              <a:rPr lang="en-US" dirty="0" err="1" smtClean="0"/>
              <a:t>Melitz</a:t>
            </a:r>
            <a:r>
              <a:rPr lang="en-US" dirty="0"/>
              <a:t> </a:t>
            </a:r>
            <a:r>
              <a:rPr lang="en-US" dirty="0" smtClean="0"/>
              <a:t>Model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</a:t>
            </a:r>
            <a:r>
              <a:rPr lang="en-US" dirty="0" err="1" smtClean="0"/>
              <a:t>Melitz</a:t>
            </a:r>
            <a:r>
              <a:rPr lang="en-US" dirty="0" smtClean="0"/>
              <a:t> model has been used and extended in countless directions</a:t>
            </a:r>
          </a:p>
          <a:p>
            <a:pPr lvl="1"/>
            <a:endParaRPr lang="en-US" dirty="0" smtClean="0"/>
          </a:p>
          <a:p>
            <a:pPr eaLnBrk="1" hangingPunct="1"/>
            <a:r>
              <a:rPr lang="en-US" dirty="0" smtClean="0"/>
              <a:t>Examples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variable markups: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Melitz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Ottaviano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(2008)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asymmetric countries: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Arkolakis et al. (2008)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firm boundaries: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Antras and Helpman (2004, 2008)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management hierarchies: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Caliendo and Rossi-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Hansberg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(2011)</a:t>
            </a:r>
          </a:p>
          <a:p>
            <a:pPr lvl="1"/>
            <a:r>
              <a:rPr lang="en-US" dirty="0" err="1" smtClean="0">
                <a:solidFill>
                  <a:srgbClr val="00B0F0"/>
                </a:solidFill>
              </a:rPr>
              <a:t>Melitz</a:t>
            </a:r>
            <a:r>
              <a:rPr lang="en-US" dirty="0" smtClean="0">
                <a:solidFill>
                  <a:srgbClr val="00B0F0"/>
                </a:solidFill>
              </a:rPr>
              <a:t> + </a:t>
            </a:r>
            <a:r>
              <a:rPr lang="en-US" dirty="0" err="1" smtClean="0">
                <a:solidFill>
                  <a:srgbClr val="00B0F0"/>
                </a:solidFill>
              </a:rPr>
              <a:t>Heckscher</a:t>
            </a:r>
            <a:r>
              <a:rPr lang="en-US" dirty="0" smtClean="0">
                <a:solidFill>
                  <a:srgbClr val="00B0F0"/>
                </a:solidFill>
              </a:rPr>
              <a:t>-Ohlin: Bernard et al. (2007)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0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239472" y="4097451"/>
            <a:ext cx="6618410" cy="186268"/>
          </a:xfrm>
          <a:prstGeom prst="rect">
            <a:avLst/>
          </a:prstGeom>
          <a:solidFill>
            <a:srgbClr val="CDFF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30190" y="2943225"/>
            <a:ext cx="6618410" cy="186268"/>
          </a:xfrm>
          <a:prstGeom prst="rect">
            <a:avLst/>
          </a:prstGeom>
          <a:solidFill>
            <a:srgbClr val="FFEFE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Exporting is Rarer in Some Industries than Others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sz="1400" dirty="0" smtClean="0">
                <a:solidFill>
                  <a:schemeClr val="accent6"/>
                </a:solidFill>
              </a:rPr>
              <a:t>Bernard, Redding and Schott 2007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528778"/>
              </p:ext>
            </p:extLst>
          </p:nvPr>
        </p:nvGraphicFramePr>
        <p:xfrm>
          <a:off x="1238139" y="1561085"/>
          <a:ext cx="6660185" cy="4809950"/>
        </p:xfrm>
        <a:graphic>
          <a:graphicData uri="http://schemas.openxmlformats.org/drawingml/2006/table">
            <a:tbl>
              <a:tblPr/>
              <a:tblGrid>
                <a:gridCol w="406964"/>
                <a:gridCol w="2664949"/>
                <a:gridCol w="840181"/>
                <a:gridCol w="910196"/>
                <a:gridCol w="910196"/>
                <a:gridCol w="927699"/>
              </a:tblGrid>
              <a:tr h="61692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NAICS Industry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Percent of All Plants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Percent of Plants that Export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Mean Capital Intensity ($000)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Mean Skill Intensity (%)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311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Food Manufacturing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312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Beverage and Tobacco Product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183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313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Textile Mills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314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Textile Product Mills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315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Apparel Manufacturing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316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Leather and Allied Product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321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Wood Product Manufacturing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322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Paper Manufacturing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142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323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Printing and Related Support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324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Petroleum and Coal Products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357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Chemical Manufacturing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322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326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Plastics and Rubber Products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327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Nonmetallic Mineral Product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113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331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Primary Metal Manufacturing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121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332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Fabricated Metal Product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333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Machinery Manufacturing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334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Computer and Electronic Product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335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Electrical Equipment, Appliance,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336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Transportation Equipment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337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Furniture and Related Product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339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Miscellaneous Manufacturing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4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Aggregate Manufacturing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53043" y="1307437"/>
            <a:ext cx="3211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u="none" dirty="0" smtClean="0">
                <a:latin typeface="Arial" pitchFamily="34" charset="0"/>
                <a:cs typeface="Arial" pitchFamily="34" charset="0"/>
              </a:rPr>
              <a:t>Exporting by US Manufacturing Plants</a:t>
            </a:r>
          </a:p>
        </p:txBody>
      </p:sp>
    </p:spTree>
    <p:extLst>
      <p:ext uri="{BB962C8B-B14F-4D97-AF65-F5344CB8AC3E}">
        <p14:creationId xmlns:p14="http://schemas.microsoft.com/office/powerpoint/2010/main" val="418579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390AFDB5-D26F-4870-A514-3C962333F117}" type="slidenum">
              <a:rPr lang="en-GB" smtClean="0"/>
              <a:pPr>
                <a:defRPr/>
              </a:pPr>
              <a:t>53</a:t>
            </a:fld>
            <a:endParaRPr lang="en-GB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Melitz</a:t>
            </a:r>
            <a:r>
              <a:rPr lang="en-US" dirty="0" smtClean="0"/>
              <a:t> + </a:t>
            </a:r>
            <a:r>
              <a:rPr lang="en-US" dirty="0" err="1" smtClean="0"/>
              <a:t>Heckscher</a:t>
            </a:r>
            <a:r>
              <a:rPr lang="en-US" dirty="0" smtClean="0"/>
              <a:t>-Ohlin</a:t>
            </a:r>
            <a:br>
              <a:rPr lang="en-US" dirty="0" smtClean="0"/>
            </a:br>
            <a:r>
              <a:rPr lang="en-US" sz="1400" dirty="0" smtClean="0">
                <a:solidFill>
                  <a:schemeClr val="accent6"/>
                </a:solidFill>
              </a:rPr>
              <a:t>Bernard, Redding and Schott 2007</a:t>
            </a:r>
            <a:endParaRPr lang="en-US" dirty="0" smtClean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Basic idea: combine two </a:t>
            </a:r>
            <a:r>
              <a:rPr lang="en-US" dirty="0" err="1" smtClean="0"/>
              <a:t>Melitz</a:t>
            </a:r>
            <a:r>
              <a:rPr lang="en-US" dirty="0" smtClean="0"/>
              <a:t> models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Two </a:t>
            </a:r>
            <a:r>
              <a:rPr lang="en-US" dirty="0" smtClean="0">
                <a:solidFill>
                  <a:schemeClr val="accent6"/>
                </a:solidFill>
              </a:rPr>
              <a:t>countries: one capital-abundant and one labor abundant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Two industries: each </a:t>
            </a:r>
            <a:r>
              <a:rPr lang="en-US" dirty="0">
                <a:solidFill>
                  <a:schemeClr val="accent6"/>
                </a:solidFill>
              </a:rPr>
              <a:t>contains firms producing horizontally differentiated </a:t>
            </a:r>
            <a:r>
              <a:rPr lang="en-US" dirty="0" smtClean="0">
                <a:solidFill>
                  <a:schemeClr val="accent6"/>
                </a:solidFill>
              </a:rPr>
              <a:t>varieties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Firms within industries vary in terms of their productivity</a:t>
            </a:r>
          </a:p>
          <a:p>
            <a:pPr lvl="1"/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Key intuition: export opportunities are greater in the comparative advantage industry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Key result: trade liberalization induces greater productivity growth in the comparative advantage industry, magnifying the “old” trade gains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This model can </a:t>
            </a:r>
            <a:r>
              <a:rPr lang="en-US" dirty="0" smtClean="0"/>
              <a:t>explain </a:t>
            </a:r>
          </a:p>
          <a:p>
            <a:pPr lvl="1"/>
            <a:r>
              <a:rPr lang="en-US" dirty="0" smtClean="0"/>
              <a:t>Why </a:t>
            </a:r>
            <a:r>
              <a:rPr lang="en-US" dirty="0"/>
              <a:t>some countries export more in certain industries than others</a:t>
            </a:r>
          </a:p>
          <a:p>
            <a:pPr lvl="1"/>
            <a:r>
              <a:rPr lang="en-US" dirty="0" smtClean="0"/>
              <a:t>Why</a:t>
            </a:r>
            <a:r>
              <a:rPr lang="en-US" dirty="0"/>
              <a:t>, nonetheless, two-way trade is observed within industries</a:t>
            </a:r>
          </a:p>
          <a:p>
            <a:pPr lvl="1"/>
            <a:r>
              <a:rPr lang="en-US" dirty="0" smtClean="0"/>
              <a:t>Why</a:t>
            </a:r>
            <a:r>
              <a:rPr lang="en-US" dirty="0"/>
              <a:t>, within </a:t>
            </a:r>
            <a:r>
              <a:rPr lang="en-US" dirty="0" smtClean="0"/>
              <a:t>industries, only some </a:t>
            </a:r>
            <a:r>
              <a:rPr lang="en-US" dirty="0"/>
              <a:t>firms </a:t>
            </a:r>
            <a:r>
              <a:rPr lang="en-US" dirty="0" smtClean="0"/>
              <a:t>export</a:t>
            </a:r>
            <a:endParaRPr lang="en-US" dirty="0"/>
          </a:p>
          <a:p>
            <a:endParaRPr lang="en-US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390AFDB5-D26F-4870-A514-3C962333F117}" type="slidenum">
              <a:rPr lang="en-GB" smtClean="0"/>
              <a:pPr>
                <a:defRPr/>
              </a:pPr>
              <a:t>54</a:t>
            </a:fld>
            <a:endParaRPr lang="en-GB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Influence of the </a:t>
            </a:r>
            <a:r>
              <a:rPr lang="en-US" dirty="0" err="1" smtClean="0"/>
              <a:t>Melitz</a:t>
            </a:r>
            <a:r>
              <a:rPr lang="en-US" dirty="0"/>
              <a:t> </a:t>
            </a:r>
            <a:r>
              <a:rPr lang="en-US" dirty="0" smtClean="0"/>
              <a:t>Model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</a:t>
            </a:r>
            <a:r>
              <a:rPr lang="en-US" dirty="0" err="1" smtClean="0"/>
              <a:t>Melitz</a:t>
            </a:r>
            <a:r>
              <a:rPr lang="en-US" dirty="0" smtClean="0"/>
              <a:t> model has been used and extended in countless directions</a:t>
            </a:r>
          </a:p>
          <a:p>
            <a:pPr lvl="1"/>
            <a:endParaRPr lang="en-US" dirty="0" smtClean="0"/>
          </a:p>
          <a:p>
            <a:pPr eaLnBrk="1" hangingPunct="1"/>
            <a:r>
              <a:rPr lang="en-US" dirty="0" smtClean="0"/>
              <a:t>Examples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variable markups: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Melitz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Ottaviano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(2008)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asymmetric countries: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Arkolakis et al. (2008)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firm boundaries: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Antras and Helpman (2004, 2008)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management hierarchies: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Caliendo and Ross-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Hansberg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(2011)</a:t>
            </a:r>
          </a:p>
          <a:p>
            <a:pPr lvl="1"/>
            <a:r>
              <a:rPr lang="en-US" dirty="0" err="1" smtClean="0"/>
              <a:t>Melitz</a:t>
            </a:r>
            <a:r>
              <a:rPr lang="en-US" dirty="0" smtClean="0"/>
              <a:t> + </a:t>
            </a:r>
            <a:r>
              <a:rPr lang="en-US" dirty="0" err="1" smtClean="0"/>
              <a:t>Heckscher</a:t>
            </a:r>
            <a:r>
              <a:rPr lang="en-US" dirty="0" smtClean="0"/>
              <a:t>-Ohlin: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Bernard et al. (2007)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 …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0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Microdata’s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challenge to traditional trade models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Models developed to meet these challenges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More recent empirical work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59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Recent Empirical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Firms are pretty simple in the </a:t>
            </a:r>
            <a:r>
              <a:rPr lang="en-US" dirty="0" err="1" smtClean="0"/>
              <a:t>Melitz</a:t>
            </a:r>
            <a:r>
              <a:rPr lang="en-US" dirty="0" smtClean="0"/>
              <a:t> model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It leaves out many decisions firms make with respect to</a:t>
            </a:r>
          </a:p>
          <a:p>
            <a:pPr lvl="1"/>
            <a:r>
              <a:rPr lang="en-US" dirty="0" smtClean="0"/>
              <a:t>Product range?</a:t>
            </a:r>
            <a:endParaRPr lang="en-US" dirty="0"/>
          </a:p>
          <a:p>
            <a:pPr lvl="1"/>
            <a:r>
              <a:rPr lang="en-US" dirty="0" smtClean="0"/>
              <a:t>Product quality? </a:t>
            </a:r>
          </a:p>
          <a:p>
            <a:pPr lvl="1"/>
            <a:r>
              <a:rPr lang="en-US" dirty="0" smtClean="0"/>
              <a:t>Technology </a:t>
            </a:r>
            <a:r>
              <a:rPr lang="en-US" dirty="0"/>
              <a:t>adoption </a:t>
            </a:r>
            <a:r>
              <a:rPr lang="en-US" dirty="0" smtClean="0"/>
              <a:t>and innovation?</a:t>
            </a:r>
          </a:p>
          <a:p>
            <a:pPr lvl="1"/>
            <a:r>
              <a:rPr lang="en-US" dirty="0" smtClean="0"/>
              <a:t>Whether to outsource or offshore all or part of production</a:t>
            </a:r>
            <a:endParaRPr lang="en-US" dirty="0"/>
          </a:p>
          <a:p>
            <a:pPr lvl="1"/>
            <a:r>
              <a:rPr lang="it-IT" dirty="0" smtClean="0"/>
              <a:t>Managing decision-making?</a:t>
            </a:r>
            <a:endParaRPr lang="en-US" dirty="0" smtClean="0"/>
          </a:p>
          <a:p>
            <a:pPr lvl="1"/>
            <a:r>
              <a:rPr lang="en-US" dirty="0" smtClean="0"/>
              <a:t>Hiring workers?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These </a:t>
            </a:r>
            <a:r>
              <a:rPr lang="en-US" dirty="0"/>
              <a:t>additional margins can interact with </a:t>
            </a:r>
            <a:r>
              <a:rPr lang="en-US" dirty="0" smtClean="0"/>
              <a:t>firm </a:t>
            </a:r>
            <a:r>
              <a:rPr lang="en-US" dirty="0"/>
              <a:t>decisions </a:t>
            </a:r>
            <a:r>
              <a:rPr lang="en-US" dirty="0" smtClean="0"/>
              <a:t>about whether to produce and/or trade, </a:t>
            </a:r>
            <a:r>
              <a:rPr lang="en-US" dirty="0"/>
              <a:t>and </a:t>
            </a:r>
            <a:r>
              <a:rPr lang="en-US" dirty="0" smtClean="0"/>
              <a:t>influence </a:t>
            </a:r>
            <a:r>
              <a:rPr lang="en-US" dirty="0"/>
              <a:t>aggregate productivity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97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Empirical Frontiers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chemeClr val="accent6"/>
                </a:solidFill>
              </a:rPr>
              <a:t>Frontier 1: Multiple product firms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Frontier 2: Product quality</a:t>
            </a:r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Frontier 3: Intermediaries</a:t>
            </a:r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Frontier 4: Firm export market dynamics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Empirical Frontiers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chemeClr val="accent6"/>
                </a:solidFill>
              </a:rPr>
              <a:t>Frontier 1: Multiple product firms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Frontier 2: Product quality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Frontier 3: Intermediaries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Frontier 4: Firm export market dynamics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Multiple-Product Firms</a:t>
            </a:r>
            <a:br>
              <a:rPr lang="en-US" dirty="0" smtClean="0"/>
            </a:br>
            <a:r>
              <a:rPr lang="en-US" sz="1400" dirty="0" smtClean="0"/>
              <a:t>Empirical Frontier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reason why trade is concentrated among a small number of firms is that larger exporters not only export more per product, they export a greater number of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Trade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Traditional trade theory focused on countries and industries</a:t>
            </a:r>
          </a:p>
          <a:p>
            <a:endParaRPr lang="en-US" dirty="0"/>
          </a:p>
          <a:p>
            <a:r>
              <a:rPr lang="en-US" dirty="0" smtClean="0"/>
              <a:t>Why?</a:t>
            </a:r>
          </a:p>
          <a:p>
            <a:endParaRPr lang="en-US" dirty="0"/>
          </a:p>
          <a:p>
            <a:r>
              <a:rPr lang="en-US" dirty="0" smtClean="0"/>
              <a:t>No data on firms!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2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Product Firms</a:t>
            </a:r>
            <a:br>
              <a:rPr lang="en-US" dirty="0" smtClean="0"/>
            </a:br>
            <a:r>
              <a:rPr lang="en-US" sz="1400" dirty="0" smtClean="0"/>
              <a:t>Bernard, Jensen, Redding and Schott 2007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747961" y="1577975"/>
          <a:ext cx="3624263" cy="1800225"/>
        </p:xfrm>
        <a:graphic>
          <a:graphicData uri="http://schemas.openxmlformats.org/drawingml/2006/table">
            <a:tbl>
              <a:tblPr/>
              <a:tblGrid>
                <a:gridCol w="748235"/>
                <a:gridCol w="479338"/>
                <a:gridCol w="479338"/>
                <a:gridCol w="479338"/>
                <a:gridCol w="479338"/>
                <a:gridCol w="479338"/>
                <a:gridCol w="479338"/>
              </a:tblGrid>
              <a:tr h="20002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Share of Exporting 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Products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Countries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16.4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9.3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1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Product Firms – US Trade Data</a:t>
            </a:r>
            <a:br>
              <a:rPr lang="en-US" dirty="0" smtClean="0"/>
            </a:br>
            <a:r>
              <a:rPr lang="en-US" sz="1400" dirty="0" smtClean="0"/>
              <a:t>Bernard, Jensen, Redding and Schott 2007</a:t>
            </a:r>
            <a:endParaRPr 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61</a:t>
            </a:fld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747961" y="1577975"/>
          <a:ext cx="3624263" cy="1800225"/>
        </p:xfrm>
        <a:graphic>
          <a:graphicData uri="http://schemas.openxmlformats.org/drawingml/2006/table">
            <a:tbl>
              <a:tblPr/>
              <a:tblGrid>
                <a:gridCol w="748235"/>
                <a:gridCol w="479338"/>
                <a:gridCol w="479338"/>
                <a:gridCol w="479338"/>
                <a:gridCol w="479338"/>
                <a:gridCol w="479338"/>
                <a:gridCol w="479338"/>
              </a:tblGrid>
              <a:tr h="20002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Share of Exporting 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Products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Countries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40.4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16.4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9.3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76115" y="2208026"/>
            <a:ext cx="2136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40% of U.S. exporting firms ship just one product to one country</a:t>
            </a:r>
            <a:endParaRPr lang="en-US" sz="1200" b="0" u="none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6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Product Firms – US Trade Data </a:t>
            </a:r>
            <a:br>
              <a:rPr lang="en-US" dirty="0" smtClean="0"/>
            </a:br>
            <a:r>
              <a:rPr lang="en-US" sz="1400" dirty="0" smtClean="0"/>
              <a:t>Bernard, Jensen, Redding and Schott 2007</a:t>
            </a:r>
            <a:endParaRPr 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747961" y="1577975"/>
          <a:ext cx="3624263" cy="1800225"/>
        </p:xfrm>
        <a:graphic>
          <a:graphicData uri="http://schemas.openxmlformats.org/drawingml/2006/table">
            <a:tbl>
              <a:tblPr/>
              <a:tblGrid>
                <a:gridCol w="748235"/>
                <a:gridCol w="479338"/>
                <a:gridCol w="479338"/>
                <a:gridCol w="479338"/>
                <a:gridCol w="479338"/>
                <a:gridCol w="479338"/>
                <a:gridCol w="479338"/>
              </a:tblGrid>
              <a:tr h="20002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Share of Exporting 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Products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Countries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40.4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16.4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4.7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9.3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76115" y="2208026"/>
            <a:ext cx="2136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~75% of U.S. exporting firms ship less than 4 products to less than 4 countries</a:t>
            </a:r>
            <a:endParaRPr lang="en-US" sz="1200" b="0" u="none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auto">
          <a:xfrm>
            <a:off x="3494657" y="2083184"/>
            <a:ext cx="467832" cy="37214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493893" y="4338096"/>
            <a:ext cx="467832" cy="37214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Product Firms – US Trade Data </a:t>
            </a:r>
            <a:br>
              <a:rPr lang="en-US" dirty="0" smtClean="0"/>
            </a:br>
            <a:r>
              <a:rPr lang="en-US" sz="1400" dirty="0" smtClean="0"/>
              <a:t>Bernard, Jensen, Redding and Schott 2007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63</a:t>
            </a:fld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500215"/>
              </p:ext>
            </p:extLst>
          </p:nvPr>
        </p:nvGraphicFramePr>
        <p:xfrm>
          <a:off x="2747961" y="1577975"/>
          <a:ext cx="3624263" cy="1800225"/>
        </p:xfrm>
        <a:graphic>
          <a:graphicData uri="http://schemas.openxmlformats.org/drawingml/2006/table">
            <a:tbl>
              <a:tblPr/>
              <a:tblGrid>
                <a:gridCol w="748235"/>
                <a:gridCol w="479338"/>
                <a:gridCol w="479338"/>
                <a:gridCol w="479338"/>
                <a:gridCol w="479338"/>
                <a:gridCol w="479338"/>
                <a:gridCol w="479338"/>
              </a:tblGrid>
              <a:tr h="20002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Share of Exporting 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Products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Countries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40.4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16.4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9.3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97129"/>
              </p:ext>
            </p:extLst>
          </p:nvPr>
        </p:nvGraphicFramePr>
        <p:xfrm>
          <a:off x="2747961" y="3844925"/>
          <a:ext cx="3624263" cy="1800225"/>
        </p:xfrm>
        <a:graphic>
          <a:graphicData uri="http://schemas.openxmlformats.org/drawingml/2006/table">
            <a:tbl>
              <a:tblPr/>
              <a:tblGrid>
                <a:gridCol w="748235"/>
                <a:gridCol w="479338"/>
                <a:gridCol w="479338"/>
                <a:gridCol w="479338"/>
                <a:gridCol w="479338"/>
                <a:gridCol w="479338"/>
                <a:gridCol w="479338"/>
              </a:tblGrid>
              <a:tr h="20002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Share of Export 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Products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Countries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0.20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92.2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98.0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92.9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82344" y="5654075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u="none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000" b="0" u="none" dirty="0" smtClean="0">
                <a:latin typeface="Arial" pitchFamily="34" charset="0"/>
                <a:cs typeface="Arial" pitchFamily="34" charset="0"/>
                <a:hlinkClick r:id="rId3"/>
              </a:rPr>
              <a:t>Bernard et al (2007)</a:t>
            </a:r>
            <a:r>
              <a:rPr lang="en-US" sz="1000" b="0" u="none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000" b="0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2361878"/>
            <a:ext cx="2251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The 40% of U.S. exporters that export just one product to one country account for just 0.2% of U.S. export value</a:t>
            </a:r>
            <a:endParaRPr lang="en-US" sz="1200" b="0" u="none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hape 12"/>
          <p:cNvCxnSpPr>
            <a:endCxn id="10" idx="3"/>
          </p:cNvCxnSpPr>
          <p:nvPr/>
        </p:nvCxnSpPr>
        <p:spPr bwMode="auto">
          <a:xfrm rot="10800000" flipV="1">
            <a:off x="2251880" y="2361875"/>
            <a:ext cx="1233252" cy="41550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hape 12"/>
          <p:cNvCxnSpPr>
            <a:stCxn id="14" idx="2"/>
            <a:endCxn id="10" idx="3"/>
          </p:cNvCxnSpPr>
          <p:nvPr/>
        </p:nvCxnSpPr>
        <p:spPr bwMode="auto">
          <a:xfrm rot="10800000">
            <a:off x="2251881" y="2777378"/>
            <a:ext cx="1242013" cy="174678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0182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 bwMode="auto">
          <a:xfrm>
            <a:off x="5389643" y="2887356"/>
            <a:ext cx="467832" cy="37214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398404" y="5142268"/>
            <a:ext cx="467832" cy="37214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Product Firms – US Trade Data </a:t>
            </a:r>
            <a:br>
              <a:rPr lang="en-US" dirty="0" smtClean="0"/>
            </a:br>
            <a:r>
              <a:rPr lang="en-US" sz="1400" dirty="0" smtClean="0"/>
              <a:t>Bernard, Jensen, Redding and Schott 2007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747961" y="1577975"/>
          <a:ext cx="3624263" cy="1800225"/>
        </p:xfrm>
        <a:graphic>
          <a:graphicData uri="http://schemas.openxmlformats.org/drawingml/2006/table">
            <a:tbl>
              <a:tblPr/>
              <a:tblGrid>
                <a:gridCol w="748235"/>
                <a:gridCol w="479338"/>
                <a:gridCol w="479338"/>
                <a:gridCol w="479338"/>
                <a:gridCol w="479338"/>
                <a:gridCol w="479338"/>
                <a:gridCol w="479338"/>
              </a:tblGrid>
              <a:tr h="20002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Share of Exporting 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Products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Countries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40.4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16.4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9.3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747961" y="3844925"/>
          <a:ext cx="3624263" cy="1800225"/>
        </p:xfrm>
        <a:graphic>
          <a:graphicData uri="http://schemas.openxmlformats.org/drawingml/2006/table">
            <a:tbl>
              <a:tblPr/>
              <a:tblGrid>
                <a:gridCol w="748235"/>
                <a:gridCol w="479338"/>
                <a:gridCol w="479338"/>
                <a:gridCol w="479338"/>
                <a:gridCol w="479338"/>
                <a:gridCol w="479338"/>
                <a:gridCol w="479338"/>
              </a:tblGrid>
              <a:tr h="20002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Share of Export 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Products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Number of Countries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0.20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5+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2.63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0.89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92.2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98.0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3.3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Arial"/>
                        </a:rPr>
                        <a:t>92.9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90440" y="3508503"/>
            <a:ext cx="2353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But the 12% of firms that export &gt;5 products to &gt;5 countries account for 92% of export value </a:t>
            </a:r>
            <a:r>
              <a:rPr lang="en-US" sz="1200" b="0" u="none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(and ~70% of employment across all exporters)</a:t>
            </a:r>
            <a:endParaRPr lang="en-US" sz="1200" b="0" u="none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2344" y="5654075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u="none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000" b="0" u="none" dirty="0" smtClean="0">
                <a:latin typeface="Arial" pitchFamily="34" charset="0"/>
                <a:cs typeface="Arial" pitchFamily="34" charset="0"/>
                <a:hlinkClick r:id="rId3"/>
              </a:rPr>
              <a:t>Bernard et al (2007)</a:t>
            </a:r>
            <a:r>
              <a:rPr lang="en-US" sz="1000" b="0" u="none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000" b="0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494657" y="2083184"/>
            <a:ext cx="467832" cy="372140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361878"/>
            <a:ext cx="2265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u="none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40% of U.S. exporters that export just one product to one country account for just 0.2% of U.S. export value</a:t>
            </a:r>
            <a:endParaRPr lang="en-US" sz="1200" b="0" u="none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hape 12"/>
          <p:cNvCxnSpPr>
            <a:endCxn id="10" idx="3"/>
          </p:cNvCxnSpPr>
          <p:nvPr/>
        </p:nvCxnSpPr>
        <p:spPr bwMode="auto">
          <a:xfrm rot="10800000" flipV="1">
            <a:off x="2265528" y="2361875"/>
            <a:ext cx="1219604" cy="41550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3493893" y="4338096"/>
            <a:ext cx="467832" cy="372140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hape 12"/>
          <p:cNvCxnSpPr>
            <a:stCxn id="14" idx="2"/>
            <a:endCxn id="10" idx="3"/>
          </p:cNvCxnSpPr>
          <p:nvPr/>
        </p:nvCxnSpPr>
        <p:spPr bwMode="auto">
          <a:xfrm rot="10800000">
            <a:off x="2265529" y="2777378"/>
            <a:ext cx="1228365" cy="174678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" name="Shape 12"/>
          <p:cNvCxnSpPr>
            <a:stCxn id="18" idx="6"/>
            <a:endCxn id="7" idx="1"/>
          </p:cNvCxnSpPr>
          <p:nvPr/>
        </p:nvCxnSpPr>
        <p:spPr bwMode="auto">
          <a:xfrm>
            <a:off x="5857475" y="3073426"/>
            <a:ext cx="932965" cy="94290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" name="Shape 12"/>
          <p:cNvCxnSpPr>
            <a:stCxn id="20" idx="6"/>
            <a:endCxn id="7" idx="1"/>
          </p:cNvCxnSpPr>
          <p:nvPr/>
        </p:nvCxnSpPr>
        <p:spPr bwMode="auto">
          <a:xfrm flipV="1">
            <a:off x="5866236" y="4016335"/>
            <a:ext cx="924204" cy="131200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8192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Rationalizing Multiple-Product Firms</a:t>
            </a:r>
            <a:br>
              <a:rPr lang="en-US" dirty="0" smtClean="0"/>
            </a:br>
            <a:r>
              <a:rPr lang="en-US" sz="1400" dirty="0" smtClean="0"/>
              <a:t>Bernard, Redding and Schott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Start with </a:t>
            </a:r>
            <a:r>
              <a:rPr lang="en-US" dirty="0" err="1" smtClean="0">
                <a:solidFill>
                  <a:schemeClr val="accent6"/>
                </a:solidFill>
              </a:rPr>
              <a:t>Melitz</a:t>
            </a:r>
            <a:r>
              <a:rPr lang="en-US" dirty="0" smtClean="0">
                <a:solidFill>
                  <a:schemeClr val="accent6"/>
                </a:solidFill>
              </a:rPr>
              <a:t>, but allow for reallocation within firms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Firms draw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Overall ability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A consumer “taste” for all possible product-destinations</a:t>
            </a:r>
          </a:p>
          <a:p>
            <a:pPr lvl="1"/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Production entails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Paying a sunk cost to enter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Paying a fixed cost for producing each product in each market</a:t>
            </a:r>
          </a:p>
          <a:p>
            <a:pPr lvl="1"/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Key results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Higher ability firms generate sufficient profit to supply a wider range of products to a larger set of markets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Trade liberalization: induces firms to drop their weakest products (observed in US during the Canada-US Free Trade Agreement)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 and the Margins of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Modeling multiple-product firms increases our understanding of “gravity”</a:t>
            </a:r>
          </a:p>
          <a:p>
            <a:endParaRPr lang="en-US" dirty="0" smtClean="0"/>
          </a:p>
          <a:p>
            <a:r>
              <a:rPr lang="en-US" dirty="0" smtClean="0"/>
              <a:t>Decompose countries’ exports into two margins</a:t>
            </a:r>
          </a:p>
          <a:p>
            <a:pPr lvl="1"/>
            <a:r>
              <a:rPr lang="en-US" dirty="0" smtClean="0"/>
              <a:t>Intensive: </a:t>
            </a:r>
            <a:r>
              <a:rPr lang="en-US" dirty="0" err="1" smtClean="0"/>
              <a:t>avg</a:t>
            </a:r>
            <a:r>
              <a:rPr lang="en-US" dirty="0" smtClean="0"/>
              <a:t> firm-product exports conditional on positive trade</a:t>
            </a:r>
          </a:p>
          <a:p>
            <a:pPr lvl="1"/>
            <a:r>
              <a:rPr lang="en-US" dirty="0" smtClean="0"/>
              <a:t>Extensive: firm-product observations with positive exports</a:t>
            </a:r>
          </a:p>
          <a:p>
            <a:endParaRPr lang="en-US" dirty="0" smtClean="0"/>
          </a:p>
          <a:p>
            <a:r>
              <a:rPr lang="en-US" dirty="0" smtClean="0"/>
              <a:t>Further decompose the extensive margin</a:t>
            </a:r>
          </a:p>
          <a:p>
            <a:pPr lvl="1"/>
            <a:r>
              <a:rPr lang="en-US" dirty="0" smtClean="0"/>
              <a:t>The number of exporting firms</a:t>
            </a:r>
          </a:p>
          <a:p>
            <a:pPr lvl="1"/>
            <a:r>
              <a:rPr lang="en-US" dirty="0" smtClean="0"/>
              <a:t>The number of exported products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density of trade (fraction of </a:t>
            </a:r>
            <a:r>
              <a:rPr lang="en-US" dirty="0" smtClean="0"/>
              <a:t>country-product observations </a:t>
            </a:r>
            <a:r>
              <a:rPr lang="en-US" dirty="0"/>
              <a:t>with positive trade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61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 and the Margins of Trade</a:t>
            </a:r>
            <a:br>
              <a:rPr lang="en-US" dirty="0" smtClean="0"/>
            </a:br>
            <a:r>
              <a:rPr lang="en-US" sz="1400" dirty="0" smtClean="0"/>
              <a:t>Bernard, Redding and Schott (2011)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67</a:t>
            </a:fld>
            <a:endParaRPr lang="en-GB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 cstate="print"/>
          <a:srcRect l="71167" t="25500" r="5167" b="41500"/>
          <a:stretch>
            <a:fillRect/>
          </a:stretch>
        </p:blipFill>
        <p:spPr bwMode="auto">
          <a:xfrm>
            <a:off x="319746" y="1281223"/>
            <a:ext cx="8501333" cy="526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4724399" y="2507068"/>
            <a:ext cx="571500" cy="47625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1705" y="1352516"/>
            <a:ext cx="21749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Extensive margin</a:t>
            </a:r>
          </a:p>
          <a:p>
            <a:pPr algn="ctr"/>
            <a:r>
              <a:rPr lang="en-US" sz="1000" b="0" u="non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well-known negative effect of distance on aggregate bilateral trade is accounted for entirely by the extensive margin…</a:t>
            </a:r>
          </a:p>
        </p:txBody>
      </p:sp>
      <p:cxnSp>
        <p:nvCxnSpPr>
          <p:cNvPr id="7" name="Curved Connector 6"/>
          <p:cNvCxnSpPr>
            <a:stCxn id="5" idx="2"/>
            <a:endCxn id="6" idx="1"/>
          </p:cNvCxnSpPr>
          <p:nvPr/>
        </p:nvCxnSpPr>
        <p:spPr bwMode="auto">
          <a:xfrm rot="10800000">
            <a:off x="4491705" y="1783403"/>
            <a:ext cx="232694" cy="961790"/>
          </a:xfrm>
          <a:prstGeom prst="curvedConnector3">
            <a:avLst>
              <a:gd name="adj1" fmla="val 198241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877034" y="1494287"/>
            <a:ext cx="2028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…and driven by selection across firms and products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493513" y="2499973"/>
            <a:ext cx="1832320" cy="476250"/>
          </a:xfrm>
          <a:prstGeom prst="ellips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4" name="Curved Connector 23"/>
          <p:cNvCxnSpPr>
            <a:stCxn id="23" idx="0"/>
            <a:endCxn id="17" idx="1"/>
          </p:cNvCxnSpPr>
          <p:nvPr/>
        </p:nvCxnSpPr>
        <p:spPr bwMode="auto">
          <a:xfrm rot="5400000" flipH="1" flipV="1">
            <a:off x="6240538" y="1863478"/>
            <a:ext cx="805631" cy="467361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7" grpId="0"/>
      <p:bldP spid="2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Empirical Frontiers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Frontier 1: Multiple product firms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Frontier 2: Product quality</a:t>
            </a:r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Frontier 3: Intermediaries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Frontier 4: Firm export market dynamics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Quality</a:t>
            </a:r>
            <a:br>
              <a:rPr lang="en-US" dirty="0" smtClean="0"/>
            </a:br>
            <a:r>
              <a:rPr lang="en-US" sz="1400" dirty="0" smtClean="0"/>
              <a:t>Empirical Frontier #2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with firms, there is tremendous </a:t>
            </a:r>
            <a:r>
              <a:rPr lang="en-US" dirty="0"/>
              <a:t>heterogeneity across </a:t>
            </a:r>
            <a:r>
              <a:rPr lang="en-US" dirty="0" smtClean="0"/>
              <a:t>exports even within highly </a:t>
            </a:r>
            <a:r>
              <a:rPr lang="en-US" dirty="0"/>
              <a:t>disaggregated </a:t>
            </a:r>
            <a:r>
              <a:rPr lang="en-US" dirty="0" smtClean="0"/>
              <a:t>Harmonized System product categories (there are ~20,000 HS products in U.S. import data)</a:t>
            </a:r>
          </a:p>
          <a:p>
            <a:endParaRPr lang="en-US" dirty="0" smtClean="0"/>
          </a:p>
          <a:p>
            <a:r>
              <a:rPr lang="en-US" dirty="0" smtClean="0"/>
              <a:t>This heterogeneity is easiest to see in prices (unit values)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Inter-Industry Trade</a:t>
            </a:r>
            <a:br>
              <a:rPr lang="en-US" dirty="0" smtClean="0"/>
            </a:br>
            <a:r>
              <a:rPr lang="en-US" sz="1400" dirty="0" smtClean="0"/>
              <a:t>Ricardo, HO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69078" y="1755552"/>
            <a:ext cx="172354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en-US" b="0" u="none" dirty="0" smtClean="0">
                <a:latin typeface="Arial" pitchFamily="34" charset="0"/>
                <a:cs typeface="Arial" pitchFamily="34" charset="0"/>
              </a:rPr>
              <a:t>United States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3759" y="3068011"/>
            <a:ext cx="85632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en-US" b="0" u="none" dirty="0" smtClean="0">
                <a:latin typeface="Arial" pitchFamily="34" charset="0"/>
                <a:cs typeface="Arial" pitchFamily="34" charset="0"/>
              </a:rPr>
              <a:t>China</a:t>
            </a:r>
          </a:p>
        </p:txBody>
      </p:sp>
      <p:cxnSp>
        <p:nvCxnSpPr>
          <p:cNvPr id="9" name="Curved Connector 8"/>
          <p:cNvCxnSpPr>
            <a:stCxn id="5" idx="3"/>
            <a:endCxn id="6" idx="0"/>
          </p:cNvCxnSpPr>
          <p:nvPr/>
        </p:nvCxnSpPr>
        <p:spPr bwMode="auto">
          <a:xfrm>
            <a:off x="3492627" y="1955607"/>
            <a:ext cx="3139295" cy="1112404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Curved Connector 11"/>
          <p:cNvCxnSpPr>
            <a:stCxn id="6" idx="1"/>
            <a:endCxn id="5" idx="2"/>
          </p:cNvCxnSpPr>
          <p:nvPr/>
        </p:nvCxnSpPr>
        <p:spPr bwMode="auto">
          <a:xfrm rot="10800000">
            <a:off x="2630853" y="2155662"/>
            <a:ext cx="3572906" cy="1112404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897680" y="2711864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200" b="0" u="none" dirty="0" smtClean="0">
                <a:latin typeface="Arial" pitchFamily="34" charset="0"/>
                <a:cs typeface="Arial" pitchFamily="34" charset="0"/>
              </a:rPr>
              <a:t>Apparel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1254" y="2465643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200" b="0" u="none" dirty="0" smtClean="0">
                <a:latin typeface="Arial" pitchFamily="34" charset="0"/>
                <a:cs typeface="Arial" pitchFamily="34" charset="0"/>
              </a:rPr>
              <a:t>Chemicals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54013" y="4067021"/>
            <a:ext cx="8437562" cy="2094931"/>
          </a:xfrm>
        </p:spPr>
        <p:txBody>
          <a:bodyPr/>
          <a:lstStyle/>
          <a:p>
            <a:endParaRPr lang="en-US" sz="1800" u="sng" dirty="0" smtClean="0"/>
          </a:p>
          <a:p>
            <a:r>
              <a:rPr lang="en-US" sz="1800" u="sng" dirty="0" smtClean="0"/>
              <a:t>Key Prediction</a:t>
            </a:r>
            <a:endParaRPr lang="en-US" sz="1800" dirty="0"/>
          </a:p>
          <a:p>
            <a:pPr lvl="1"/>
            <a:r>
              <a:rPr lang="en-US" sz="1800" dirty="0" smtClean="0"/>
              <a:t>Countries export their comparative advantage industry and import their comparative disadvantage industry</a:t>
            </a:r>
          </a:p>
          <a:p>
            <a:pPr lvl="1"/>
            <a:r>
              <a:rPr lang="en-US" sz="1800" dirty="0" smtClean="0"/>
              <a:t>Implicitly: any (all?) firms that export should be in the comparative advantage industry</a:t>
            </a:r>
          </a:p>
          <a:p>
            <a:pPr lvl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26567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/>
      <p:bldP spid="16" grpId="0"/>
      <p:bldP spid="1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Variation Within Products in U.S. Import Data</a:t>
            </a:r>
            <a:br>
              <a:rPr lang="en-US" dirty="0" smtClean="0"/>
            </a:br>
            <a:r>
              <a:rPr lang="en-US" sz="1400" dirty="0" smtClean="0"/>
              <a:t>Schott 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28" y="1360450"/>
            <a:ext cx="5999044" cy="47753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09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 and Low-Wage Country Exports Increasingly Overlap</a:t>
            </a:r>
            <a:br>
              <a:rPr lang="en-US" dirty="0" smtClean="0"/>
            </a:br>
            <a:r>
              <a:rPr lang="en-US" sz="1400" dirty="0" smtClean="0"/>
              <a:t>Schott 2004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71</a:t>
            </a:fld>
            <a:endParaRPr lang="en-GB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1700" y="1943053"/>
            <a:ext cx="4094163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6291" y="1585865"/>
            <a:ext cx="319818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0" u="none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Share of All U.S. Import Products</a:t>
            </a:r>
            <a:endParaRPr lang="en-US" sz="1600" b="0" u="none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6350" y="1566815"/>
            <a:ext cx="289598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0" u="none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Share of All U.S. </a:t>
            </a:r>
            <a:r>
              <a:rPr lang="en-US" sz="1600" b="0" u="none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Import Value</a:t>
            </a:r>
            <a:endParaRPr lang="en-US" sz="1600" b="0" u="none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88" y="1952578"/>
            <a:ext cx="4094162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00678" y="2544417"/>
            <a:ext cx="1084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u="non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Both High-and Low-Wage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55649" y="2603201"/>
            <a:ext cx="445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u="non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73543" y="3189708"/>
            <a:ext cx="12634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u="non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High-Wage Source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2555" y="344972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u="non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High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5147" y="3778041"/>
            <a:ext cx="1377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Low-Wage Source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47243" y="3793509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312996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China’s Export Similarity with the OECD</a:t>
            </a:r>
            <a:br>
              <a:rPr lang="en-US" sz="2400" dirty="0" smtClean="0"/>
            </a:br>
            <a:r>
              <a:rPr lang="en-US" sz="1400" dirty="0"/>
              <a:t>Schott 2004</a:t>
            </a:r>
            <a:endParaRPr lang="en-US" sz="1600" dirty="0" smtClean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70913" y="6410325"/>
            <a:ext cx="471487" cy="307975"/>
          </a:xfrm>
        </p:spPr>
        <p:txBody>
          <a:bodyPr/>
          <a:lstStyle/>
          <a:p>
            <a:pPr>
              <a:defRPr/>
            </a:pPr>
            <a:fld id="{7DD14276-8A3A-4EB3-8F00-D3E91B8691D6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760" y="1400593"/>
          <a:ext cx="8460372" cy="4730607"/>
        </p:xfrm>
        <a:graphic>
          <a:graphicData uri="http://schemas.openxmlformats.org/drawingml/2006/table">
            <a:tbl>
              <a:tblPr/>
              <a:tblGrid>
                <a:gridCol w="1349834"/>
                <a:gridCol w="765259"/>
                <a:gridCol w="1349834"/>
                <a:gridCol w="765259"/>
                <a:gridCol w="1349834"/>
                <a:gridCol w="765259"/>
                <a:gridCol w="1349834"/>
                <a:gridCol w="765259"/>
              </a:tblGrid>
              <a:tr h="22526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1972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1983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1994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2005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Mexico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0.18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Mexico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0.20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Mexico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0.28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Korea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0.33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Brazil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0.15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Korea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0.18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Korea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0.25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Mexico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0.33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Taiwan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0.14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Taiwan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0.17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Taiwan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0.22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Taiwan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0.22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Israel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0.11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Israel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0.16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Brazil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China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0.21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Korea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0.11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Brazil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0.16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Hong Kong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0.17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Brazil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0.20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Argentina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0.11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Hong Kong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0.13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Singapore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0.16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Poland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0.17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Hong Kong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0.11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Singapore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0.13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China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0.15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Israel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0.17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Czech </a:t>
                      </a:r>
                      <a:r>
                        <a:rPr lang="en-US" sz="1400" b="0" i="0" u="none" strike="noStrike" dirty="0" smtClean="0">
                          <a:latin typeface="Arial"/>
                        </a:rPr>
                        <a:t>Rep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0.10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Argentina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0.09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Malaysia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0.15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India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0.16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Poland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0.10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Yugoslavia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0.09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Israel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0.14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Singapore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0.15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Yugoslavia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0.10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Hungary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0.08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Thailand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0.14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Hong Kong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0.15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Colombia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0.07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Poland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0.08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Argentina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0.09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Thailand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0.15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South Africa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0.07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Saudi Arabia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0.08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Poland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0.09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Argentina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0.13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Venezuela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0.06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China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0.08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India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0.09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Hungary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0.13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Singapore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0.06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South Africa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0.07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Philippines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0.08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Malaysia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0.11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Hungary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0.05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Neth Antilles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0.07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Venezuela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0.08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Indonesia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0.11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Romania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0.05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India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0.07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Hungary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0.07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Philippines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0.10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Cyprus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0.05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Philippines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0.07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Indonesia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0.07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South Africa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0.10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Gibraltar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0.05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Panama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0.06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South Africa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0.07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Panama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0.09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China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0.05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Thailand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0.06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Bermuda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0.06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Romania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0.08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India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0.05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Colombia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0.06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Colombia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0.06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Colombia</a:t>
                      </a:r>
                    </a:p>
                  </a:txBody>
                  <a:tcPr marL="7671" marR="7671" marT="76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0.08</a:t>
                      </a:r>
                    </a:p>
                  </a:txBody>
                  <a:tcPr marL="7671" marR="7671" marT="76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18662" y="6115583"/>
            <a:ext cx="8597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u="none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100" b="0" u="none" dirty="0" smtClean="0">
                <a:latin typeface="Arial" pitchFamily="34" charset="0"/>
                <a:cs typeface="Arial" pitchFamily="34" charset="0"/>
                <a:hlinkClick r:id="rId3"/>
              </a:rPr>
              <a:t>Schott (2008)</a:t>
            </a:r>
            <a:r>
              <a:rPr lang="en-US" sz="1100" b="0" u="none" dirty="0" smtClean="0">
                <a:latin typeface="Arial" pitchFamily="34" charset="0"/>
                <a:cs typeface="Arial" pitchFamily="34" charset="0"/>
              </a:rPr>
              <a:t>. The ESI is from Finger and </a:t>
            </a:r>
            <a:r>
              <a:rPr lang="en-US" sz="1100" b="0" u="none" dirty="0" err="1" smtClean="0">
                <a:latin typeface="Arial" pitchFamily="34" charset="0"/>
                <a:cs typeface="Arial" pitchFamily="34" charset="0"/>
              </a:rPr>
              <a:t>Kreinin</a:t>
            </a:r>
            <a:r>
              <a:rPr lang="en-US" sz="1100" b="0" u="none" dirty="0" smtClean="0">
                <a:latin typeface="Arial" pitchFamily="34" charset="0"/>
                <a:cs typeface="Arial" pitchFamily="34" charset="0"/>
              </a:rPr>
              <a:t> (1979): </a:t>
            </a:r>
            <a:r>
              <a:rPr lang="en-US" sz="1100" b="0" u="none" dirty="0" err="1" smtClean="0">
                <a:latin typeface="Arial" pitchFamily="34" charset="0"/>
                <a:cs typeface="Arial" pitchFamily="34" charset="0"/>
              </a:rPr>
              <a:t>ESI</a:t>
            </a:r>
            <a:r>
              <a:rPr lang="en-US" sz="1100" b="0" u="none" baseline="-25000" dirty="0" err="1" smtClean="0">
                <a:latin typeface="Arial" pitchFamily="34" charset="0"/>
                <a:cs typeface="Arial" pitchFamily="34" charset="0"/>
              </a:rPr>
              <a:t>cd</a:t>
            </a:r>
            <a:r>
              <a:rPr lang="en-US" sz="1100" b="0" u="none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1100" b="0" u="none" dirty="0" smtClean="0">
                <a:latin typeface="Symbol" pitchFamily="18" charset="2"/>
                <a:cs typeface="Arial" pitchFamily="34" charset="0"/>
              </a:rPr>
              <a:t>S</a:t>
            </a:r>
            <a:r>
              <a:rPr lang="en-US" sz="1100" b="0" u="none" baseline="-250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1100" b="0" u="none" dirty="0" smtClean="0">
                <a:latin typeface="Arial" pitchFamily="34" charset="0"/>
                <a:cs typeface="Arial" pitchFamily="34" charset="0"/>
              </a:rPr>
              <a:t> min(</a:t>
            </a:r>
            <a:r>
              <a:rPr lang="en-US" sz="1100" b="0" u="none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1100" b="0" u="none" baseline="-25000" dirty="0" err="1" smtClean="0">
                <a:latin typeface="Arial" pitchFamily="34" charset="0"/>
                <a:cs typeface="Arial" pitchFamily="34" charset="0"/>
              </a:rPr>
              <a:t>pc</a:t>
            </a:r>
            <a:r>
              <a:rPr lang="en-US" sz="1100" b="0" u="none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b="0" u="none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1100" b="0" u="none" baseline="-25000" dirty="0" err="1" smtClean="0">
                <a:latin typeface="Arial" pitchFamily="34" charset="0"/>
                <a:cs typeface="Arial" pitchFamily="34" charset="0"/>
              </a:rPr>
              <a:t>pd</a:t>
            </a:r>
            <a:r>
              <a:rPr lang="en-US" sz="1100" b="0" u="none" dirty="0" smtClean="0">
                <a:latin typeface="Arial" pitchFamily="34" charset="0"/>
                <a:cs typeface="Arial" pitchFamily="34" charset="0"/>
              </a:rPr>
              <a:t>), where s is the export share of product p in country c.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76447" y="1252328"/>
            <a:ext cx="8599196" cy="4880112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4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3219" y="274638"/>
            <a:ext cx="8437562" cy="723900"/>
          </a:xfrm>
        </p:spPr>
        <p:txBody>
          <a:bodyPr/>
          <a:lstStyle/>
          <a:p>
            <a:r>
              <a:rPr lang="en-US" dirty="0" smtClean="0"/>
              <a:t>China’s “Unit Value” Dissimilarity With the OECD</a:t>
            </a:r>
            <a:br>
              <a:rPr lang="en-US" dirty="0" smtClean="0"/>
            </a:br>
            <a:r>
              <a:rPr lang="en-US" sz="1400" dirty="0" smtClean="0"/>
              <a:t>Schott (2008)</a:t>
            </a:r>
            <a:endParaRPr lang="en-US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923" y="1327844"/>
            <a:ext cx="6396404" cy="468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70913" y="6410325"/>
            <a:ext cx="471487" cy="307975"/>
          </a:xfrm>
        </p:spPr>
        <p:txBody>
          <a:bodyPr/>
          <a:lstStyle/>
          <a:p>
            <a:pPr>
              <a:defRPr/>
            </a:pPr>
            <a:fld id="{7DD14276-8A3A-4EB3-8F00-D3E91B8691D6}" type="slidenum">
              <a:rPr lang="en-GB" smtClean="0"/>
              <a:pPr>
                <a:defRPr/>
              </a:pPr>
              <a:t>73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605516" y="2887258"/>
            <a:ext cx="2538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China’s unit value discounts are persistent and contrast starkly with its increasing product-mix overlap</a:t>
            </a:r>
          </a:p>
        </p:txBody>
      </p:sp>
    </p:spTree>
    <p:extLst>
      <p:ext uri="{BB962C8B-B14F-4D97-AF65-F5344CB8AC3E}">
        <p14:creationId xmlns:p14="http://schemas.microsoft.com/office/powerpoint/2010/main" val="78979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Prices Vary Across Firms As Well</a:t>
            </a:r>
            <a:br>
              <a:rPr lang="en-US" dirty="0" smtClean="0"/>
            </a:br>
            <a:r>
              <a:rPr lang="en-US" sz="1400" dirty="0" err="1" smtClean="0">
                <a:hlinkClick r:id="rId3"/>
              </a:rPr>
              <a:t>Bastos</a:t>
            </a:r>
            <a:r>
              <a:rPr lang="en-US" sz="1400" dirty="0" smtClean="0">
                <a:hlinkClick r:id="rId3"/>
              </a:rPr>
              <a:t> and Silva (2010)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74</a:t>
            </a:fld>
            <a:endParaRPr lang="en-GB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062" y="1538065"/>
            <a:ext cx="7535875" cy="475640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897918" y="1838609"/>
            <a:ext cx="2282196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Two distributions of Portuguese firm-product export unit values</a:t>
            </a:r>
          </a:p>
          <a:p>
            <a:endParaRPr lang="en-US" sz="1400" b="0" u="none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The farther the shipment, the higher the price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0032" y="1829876"/>
            <a:ext cx="3053996" cy="6001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To Spain</a:t>
            </a:r>
          </a:p>
          <a:p>
            <a:endParaRPr lang="en-US" sz="1100" b="0" u="none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100" b="0" u="none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To destinations 4000-7800km away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97972" y="1881963"/>
            <a:ext cx="520995" cy="17012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701510" y="2204491"/>
            <a:ext cx="520995" cy="17012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17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Quality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Crozet, Head and Mayer 2011 study variation in quality across French wine exporters, and find that prices, the probability of </a:t>
            </a:r>
            <a:r>
              <a:rPr lang="en-US" dirty="0" smtClean="0">
                <a:solidFill>
                  <a:srgbClr val="00B0F0"/>
                </a:solidFill>
              </a:rPr>
              <a:t>market entry</a:t>
            </a:r>
            <a:r>
              <a:rPr lang="en-US" dirty="0" smtClean="0"/>
              <a:t> and export values all increase with quality</a:t>
            </a:r>
          </a:p>
          <a:p>
            <a:endParaRPr lang="en-US" dirty="0" smtClean="0"/>
          </a:p>
          <a:p>
            <a:r>
              <a:rPr lang="en-US" dirty="0" err="1" smtClean="0"/>
              <a:t>Hausmann</a:t>
            </a:r>
            <a:r>
              <a:rPr lang="en-US" dirty="0" smtClean="0"/>
              <a:t>, Hwang and </a:t>
            </a:r>
            <a:r>
              <a:rPr lang="en-US" dirty="0" err="1" smtClean="0"/>
              <a:t>Rodrik</a:t>
            </a:r>
            <a:r>
              <a:rPr lang="en-US" dirty="0" smtClean="0"/>
              <a:t> (2006) suggest that countries’ “ability” to climb the quality ladder may influence subsequent </a:t>
            </a:r>
            <a:r>
              <a:rPr lang="en-US" dirty="0" smtClean="0">
                <a:solidFill>
                  <a:srgbClr val="00B0F0"/>
                </a:solidFill>
              </a:rPr>
              <a:t>growth</a:t>
            </a:r>
          </a:p>
          <a:p>
            <a:endParaRPr lang="en-US" dirty="0" smtClean="0"/>
          </a:p>
          <a:p>
            <a:r>
              <a:rPr lang="en-US" dirty="0" smtClean="0"/>
              <a:t>Verhoogen (2008) suggests that firms’ quality upgrading may have implications for </a:t>
            </a:r>
            <a:r>
              <a:rPr lang="en-US" dirty="0" smtClean="0">
                <a:solidFill>
                  <a:srgbClr val="00B0F0"/>
                </a:solidFill>
              </a:rPr>
              <a:t>wage inequality</a:t>
            </a:r>
            <a:r>
              <a:rPr lang="en-US" dirty="0" smtClean="0"/>
              <a:t>, as product quality is derived in part from worker quality </a:t>
            </a:r>
          </a:p>
          <a:p>
            <a:endParaRPr lang="en-US" dirty="0" smtClean="0"/>
          </a:p>
          <a:p>
            <a:r>
              <a:rPr lang="en-US" dirty="0" smtClean="0"/>
              <a:t>etc…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75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Empirical Frontiers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Frontier 1: Multiple product firms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Frontier 2: Product quality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Frontier 3: Intermediaries</a:t>
            </a:r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Frontier 4: Firm export market dynamics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Intermediaries</a:t>
            </a:r>
            <a:br>
              <a:rPr lang="en-US" dirty="0" smtClean="0"/>
            </a:br>
            <a:r>
              <a:rPr lang="en-US" sz="1400" dirty="0" smtClean="0"/>
              <a:t>Frontiers of Empirical Research #3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77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4013" y="1089025"/>
            <a:ext cx="8437562" cy="5768975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Intermediaries play a large but not-well-understood role in international trade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Bernard et al. (2010) decompose U.S. importers and exporters according to their wholesale and retail employment 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Pure Wholesalers and Retailers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Mostly Wholesalers and Retailers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Mostly Not Wholesalers and Retailers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No Wholesaler or Retailer</a:t>
            </a:r>
          </a:p>
          <a:p>
            <a:pPr lvl="1"/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4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Intermediaries</a:t>
            </a:r>
            <a:br>
              <a:rPr lang="en-US" dirty="0" smtClean="0"/>
            </a:br>
            <a:r>
              <a:rPr lang="en-US" sz="1400" dirty="0" smtClean="0"/>
              <a:t>Bernard, Jensen, Redding and Schott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78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82374" y="1643605"/>
          <a:ext cx="7376078" cy="1773555"/>
        </p:xfrm>
        <a:graphic>
          <a:graphicData uri="http://schemas.openxmlformats.org/drawingml/2006/table">
            <a:tbl>
              <a:tblPr/>
              <a:tblGrid>
                <a:gridCol w="2447741"/>
                <a:gridCol w="788534"/>
                <a:gridCol w="788534"/>
                <a:gridCol w="788534"/>
                <a:gridCol w="197133"/>
                <a:gridCol w="788534"/>
                <a:gridCol w="788534"/>
                <a:gridCol w="788534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Exporting 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Importing 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Firm Type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%China 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%China 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Pure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Mostly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Mostly Not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No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Notes: Firms are classified according to employment shares across establishments.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6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Intermediaries</a:t>
            </a:r>
            <a:br>
              <a:rPr lang="en-US" dirty="0" smtClean="0"/>
            </a:br>
            <a:r>
              <a:rPr lang="en-US" sz="1400" dirty="0" smtClean="0"/>
              <a:t>Bernard, Jensen, Redding and Schott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79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82374" y="1643605"/>
          <a:ext cx="7376078" cy="1773555"/>
        </p:xfrm>
        <a:graphic>
          <a:graphicData uri="http://schemas.openxmlformats.org/drawingml/2006/table">
            <a:tbl>
              <a:tblPr/>
              <a:tblGrid>
                <a:gridCol w="2447741"/>
                <a:gridCol w="788534"/>
                <a:gridCol w="788534"/>
                <a:gridCol w="788534"/>
                <a:gridCol w="197133"/>
                <a:gridCol w="788534"/>
                <a:gridCol w="788534"/>
                <a:gridCol w="788534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Exporting 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Importing 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Firm Type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%China 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%China 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Pure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Mostly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Mostly Not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No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Notes: Firms are classified according to employment shares across establishments.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6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Intra-Industry </a:t>
            </a:r>
            <a:r>
              <a:rPr lang="en-US" dirty="0"/>
              <a:t>Trade</a:t>
            </a:r>
            <a:br>
              <a:rPr lang="en-US" dirty="0"/>
            </a:br>
            <a:r>
              <a:rPr lang="en-US" sz="1400" dirty="0" err="1" smtClean="0"/>
              <a:t>Krugman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69078" y="1755552"/>
            <a:ext cx="172354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en-US" b="0" u="none" dirty="0" smtClean="0">
                <a:latin typeface="Arial" pitchFamily="34" charset="0"/>
                <a:cs typeface="Arial" pitchFamily="34" charset="0"/>
              </a:rPr>
              <a:t>United States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3001" y="1761327"/>
            <a:ext cx="123783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en-US" b="0" u="none" dirty="0" smtClean="0">
                <a:latin typeface="Arial" pitchFamily="34" charset="0"/>
                <a:cs typeface="Arial" pitchFamily="34" charset="0"/>
              </a:rPr>
              <a:t>Germany</a:t>
            </a:r>
          </a:p>
        </p:txBody>
      </p:sp>
      <p:cxnSp>
        <p:nvCxnSpPr>
          <p:cNvPr id="9" name="Curved Connector 8"/>
          <p:cNvCxnSpPr>
            <a:stCxn id="5" idx="0"/>
            <a:endCxn id="7" idx="0"/>
          </p:cNvCxnSpPr>
          <p:nvPr/>
        </p:nvCxnSpPr>
        <p:spPr bwMode="auto">
          <a:xfrm rot="16200000" flipH="1">
            <a:off x="4628499" y="-242095"/>
            <a:ext cx="5775" cy="4001068"/>
          </a:xfrm>
          <a:prstGeom prst="curvedConnector3">
            <a:avLst>
              <a:gd name="adj1" fmla="val -39584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Curved Connector 11"/>
          <p:cNvCxnSpPr>
            <a:stCxn id="7" idx="2"/>
            <a:endCxn id="5" idx="2"/>
          </p:cNvCxnSpPr>
          <p:nvPr/>
        </p:nvCxnSpPr>
        <p:spPr bwMode="auto">
          <a:xfrm rot="5400000" flipH="1">
            <a:off x="4628499" y="158016"/>
            <a:ext cx="5775" cy="4001068"/>
          </a:xfrm>
          <a:prstGeom prst="curvedConnector3">
            <a:avLst>
              <a:gd name="adj1" fmla="val -39584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859720" y="2448526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200" b="0" u="none" dirty="0" smtClean="0">
                <a:latin typeface="Arial" pitchFamily="34" charset="0"/>
                <a:cs typeface="Arial" pitchFamily="34" charset="0"/>
              </a:rPr>
              <a:t>VW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50826" y="129193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200" b="0" u="none" dirty="0" smtClean="0">
                <a:latin typeface="Arial" pitchFamily="34" charset="0"/>
                <a:cs typeface="Arial" pitchFamily="34" charset="0"/>
              </a:rPr>
              <a:t>Ford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54013" y="3580146"/>
            <a:ext cx="8437562" cy="2094931"/>
          </a:xfrm>
        </p:spPr>
        <p:txBody>
          <a:bodyPr/>
          <a:lstStyle/>
          <a:p>
            <a:r>
              <a:rPr lang="en-US" sz="1800" u="sng" dirty="0" smtClean="0"/>
              <a:t>Key Prediction</a:t>
            </a:r>
            <a:endParaRPr lang="en-US" sz="1800" dirty="0"/>
          </a:p>
          <a:p>
            <a:pPr lvl="1"/>
            <a:r>
              <a:rPr lang="en-US" sz="1800" dirty="0" smtClean="0"/>
              <a:t>Increasing returns to scale and love of variety are the basis for trade</a:t>
            </a:r>
          </a:p>
          <a:p>
            <a:pPr lvl="1"/>
            <a:r>
              <a:rPr lang="en-US" sz="1800" dirty="0" smtClean="0"/>
              <a:t>All firms are the same, so they either all export (free trade) or none export (autarky)</a:t>
            </a:r>
          </a:p>
        </p:txBody>
      </p:sp>
    </p:spTree>
    <p:extLst>
      <p:ext uri="{BB962C8B-B14F-4D97-AF65-F5344CB8AC3E}">
        <p14:creationId xmlns:p14="http://schemas.microsoft.com/office/powerpoint/2010/main" val="18894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/>
      <p:bldP spid="16" grpId="0"/>
      <p:bldP spid="21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Intermediaries</a:t>
            </a:r>
            <a:br>
              <a:rPr lang="en-US" dirty="0" smtClean="0"/>
            </a:br>
            <a:r>
              <a:rPr lang="en-US" sz="1400" dirty="0" smtClean="0"/>
              <a:t>Bernard, Jensen, Redding and Schott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80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82374" y="1643605"/>
          <a:ext cx="7376078" cy="1773555"/>
        </p:xfrm>
        <a:graphic>
          <a:graphicData uri="http://schemas.openxmlformats.org/drawingml/2006/table">
            <a:tbl>
              <a:tblPr/>
              <a:tblGrid>
                <a:gridCol w="2447741"/>
                <a:gridCol w="788534"/>
                <a:gridCol w="788534"/>
                <a:gridCol w="788534"/>
                <a:gridCol w="197133"/>
                <a:gridCol w="788534"/>
                <a:gridCol w="788534"/>
                <a:gridCol w="788534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Exporting 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Importing 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Firm Type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%China 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%China 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Pure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Mostly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Mostly Not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No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Notes: Firms are classified according to employment shares across establishments.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354013" y="3976577"/>
            <a:ext cx="8437562" cy="2881423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Recent efforts to model intermediaries and trade help to open the “black box” of trade costs, increasing our understanding of how lower-productivity firms might gain access to foreign markets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E.g., Ahn et al. (2011) and Blum et al. (2011)</a:t>
            </a:r>
          </a:p>
        </p:txBody>
      </p:sp>
    </p:spTree>
    <p:extLst>
      <p:ext uri="{BB962C8B-B14F-4D97-AF65-F5344CB8AC3E}">
        <p14:creationId xmlns:p14="http://schemas.microsoft.com/office/powerpoint/2010/main" val="367964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Intermediaries</a:t>
            </a:r>
            <a:br>
              <a:rPr lang="en-US" dirty="0" smtClean="0"/>
            </a:br>
            <a:r>
              <a:rPr lang="en-US" sz="1400" dirty="0" smtClean="0"/>
              <a:t>Bernard, Jensen, Redding and Schott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81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82374" y="1643605"/>
          <a:ext cx="7376078" cy="1773555"/>
        </p:xfrm>
        <a:graphic>
          <a:graphicData uri="http://schemas.openxmlformats.org/drawingml/2006/table">
            <a:tbl>
              <a:tblPr/>
              <a:tblGrid>
                <a:gridCol w="2447741"/>
                <a:gridCol w="788534"/>
                <a:gridCol w="788534"/>
                <a:gridCol w="788534"/>
                <a:gridCol w="197133"/>
                <a:gridCol w="788534"/>
                <a:gridCol w="788534"/>
                <a:gridCol w="788534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Exporting 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Importing 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Firm Type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%China 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%Firms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%China Value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Pure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Mostly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Mostly Not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No Wholesale or Retail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Notes: Firms are classified according to employment shares across establishments.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354013" y="3976577"/>
            <a:ext cx="8437562" cy="2881423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Recent efforts to model intermediaries and trade help to open the “black box” of trade costs, increasing our understanding of how lower-productivity firms might gain access to foreign markets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E.g., Ahn et al. (2011) and Blum et al. (2011)</a:t>
            </a:r>
          </a:p>
        </p:txBody>
      </p:sp>
    </p:spTree>
    <p:extLst>
      <p:ext uri="{BB962C8B-B14F-4D97-AF65-F5344CB8AC3E}">
        <p14:creationId xmlns:p14="http://schemas.microsoft.com/office/powerpoint/2010/main" val="36796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Empirical Frontiers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Frontier 1: Multiple product firms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Frontier 2: Product quality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Frontier 3: Intermediaries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Frontier 4: Firm export market dynamics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 Export Market Dynamics</a:t>
            </a:r>
            <a:br>
              <a:rPr lang="en-US" dirty="0" smtClean="0"/>
            </a:br>
            <a:r>
              <a:rPr lang="en-US" sz="1400" dirty="0" smtClean="0"/>
              <a:t>Frontiers of Empirical Research #4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Eaton </a:t>
            </a:r>
            <a:r>
              <a:rPr lang="en-US" dirty="0"/>
              <a:t>et al. </a:t>
            </a:r>
            <a:r>
              <a:rPr lang="en-US" dirty="0" smtClean="0"/>
              <a:t>(2009) study Colombian firms’ entry </a:t>
            </a:r>
            <a:r>
              <a:rPr lang="en-US" dirty="0" smtClean="0">
                <a:solidFill>
                  <a:srgbClr val="00B0F0"/>
                </a:solidFill>
              </a:rPr>
              <a:t>and exit </a:t>
            </a:r>
            <a:r>
              <a:rPr lang="en-US" dirty="0" smtClean="0"/>
              <a:t>from export markets over time</a:t>
            </a:r>
          </a:p>
          <a:p>
            <a:pPr lvl="1"/>
            <a:r>
              <a:rPr lang="en-US" dirty="0" smtClean="0"/>
              <a:t>In a typical year, 1/3-1/2 </a:t>
            </a:r>
            <a:r>
              <a:rPr lang="en-US" dirty="0"/>
              <a:t>of all exporters are new </a:t>
            </a:r>
            <a:r>
              <a:rPr lang="en-US" dirty="0" smtClean="0"/>
              <a:t>entrants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entrants are typically small and the majority exit within a </a:t>
            </a:r>
            <a:r>
              <a:rPr lang="en-US" dirty="0" smtClean="0"/>
              <a:t>year</a:t>
            </a:r>
          </a:p>
          <a:p>
            <a:pPr lvl="1"/>
            <a:r>
              <a:rPr lang="en-US" dirty="0" smtClean="0"/>
              <a:t>Conditional on survival, new </a:t>
            </a:r>
            <a:r>
              <a:rPr lang="en-US" dirty="0"/>
              <a:t>exporters </a:t>
            </a:r>
            <a:r>
              <a:rPr lang="en-US" dirty="0" smtClean="0"/>
              <a:t>grow rapidly and subsequently account for a substantial </a:t>
            </a:r>
            <a:r>
              <a:rPr lang="en-US" dirty="0"/>
              <a:t>proportion </a:t>
            </a:r>
            <a:r>
              <a:rPr lang="en-US" dirty="0" smtClean="0"/>
              <a:t>export growth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80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Dynamics of Firm Entry into Exporting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84</a:t>
            </a:fld>
            <a:endParaRPr lang="en-GB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2818"/>
          <a:stretch>
            <a:fillRect/>
          </a:stretch>
        </p:blipFill>
        <p:spPr bwMode="auto">
          <a:xfrm>
            <a:off x="818707" y="1052623"/>
            <a:ext cx="7557657" cy="276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60" y="3890378"/>
            <a:ext cx="7627620" cy="269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46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Dynamics of Firm Entry into Exporting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85</a:t>
            </a:fld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2818"/>
          <a:stretch>
            <a:fillRect/>
          </a:stretch>
        </p:blipFill>
        <p:spPr bwMode="auto">
          <a:xfrm>
            <a:off x="818707" y="1052623"/>
            <a:ext cx="7557657" cy="276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7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2818"/>
          <a:stretch>
            <a:fillRect/>
          </a:stretch>
        </p:blipFill>
        <p:spPr bwMode="auto">
          <a:xfrm>
            <a:off x="818707" y="1052623"/>
            <a:ext cx="7557657" cy="276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Dynamics of Firm Entry into Exporting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86</a:t>
            </a:fld>
            <a:endParaRPr lang="en-GB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35" y="3866774"/>
            <a:ext cx="7627620" cy="274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456660" y="1669312"/>
            <a:ext cx="457200" cy="21265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428307" y="4501116"/>
            <a:ext cx="457200" cy="21265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38938" y="3522922"/>
            <a:ext cx="457200" cy="212651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410585" y="6354726"/>
            <a:ext cx="457200" cy="212651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9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 Export Market Dynamics</a:t>
            </a:r>
            <a:br>
              <a:rPr lang="en-US" dirty="0" smtClean="0"/>
            </a:br>
            <a:r>
              <a:rPr lang="en-US" sz="1400" dirty="0" smtClean="0"/>
              <a:t>Frontiers of Empirical Research #4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Examination of entry/exit dynamics promotes understanding of the sunk costs of exporting, and the extent to which they are tied to </a:t>
            </a:r>
          </a:p>
          <a:p>
            <a:pPr lvl="1"/>
            <a:r>
              <a:rPr lang="en-US" dirty="0" smtClean="0"/>
              <a:t>Becoming </a:t>
            </a:r>
            <a:r>
              <a:rPr lang="en-US" dirty="0"/>
              <a:t>an </a:t>
            </a:r>
            <a:r>
              <a:rPr lang="en-US" dirty="0" smtClean="0"/>
              <a:t>exporter</a:t>
            </a:r>
          </a:p>
          <a:p>
            <a:pPr lvl="1"/>
            <a:r>
              <a:rPr lang="en-US" dirty="0" smtClean="0"/>
              <a:t>Exporting </a:t>
            </a:r>
            <a:r>
              <a:rPr lang="en-US" dirty="0"/>
              <a:t>to a particular </a:t>
            </a:r>
            <a:r>
              <a:rPr lang="en-US" dirty="0" smtClean="0"/>
              <a:t>destination</a:t>
            </a:r>
          </a:p>
          <a:p>
            <a:pPr lvl="1"/>
            <a:r>
              <a:rPr lang="en-US" dirty="0" smtClean="0"/>
              <a:t>Exporting </a:t>
            </a:r>
            <a:r>
              <a:rPr lang="en-US" dirty="0"/>
              <a:t>a </a:t>
            </a:r>
            <a:r>
              <a:rPr lang="en-US" dirty="0" smtClean="0"/>
              <a:t>particular product </a:t>
            </a:r>
            <a:r>
              <a:rPr lang="en-US" dirty="0"/>
              <a:t>to a particular </a:t>
            </a:r>
            <a:r>
              <a:rPr lang="en-US" dirty="0" smtClean="0"/>
              <a:t>destination</a:t>
            </a:r>
          </a:p>
          <a:p>
            <a:endParaRPr lang="en-US" dirty="0" smtClean="0"/>
          </a:p>
          <a:p>
            <a:r>
              <a:rPr lang="en-US" dirty="0" smtClean="0"/>
              <a:t>More generally, this research promotes understanding of </a:t>
            </a:r>
          </a:p>
          <a:p>
            <a:pPr lvl="1"/>
            <a:r>
              <a:rPr lang="en-US" dirty="0" smtClean="0"/>
              <a:t>How firms “learn” about exporting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Eaton et al. (2011),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Akhmetova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(2011),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Albornoz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et al. (2011) and Segura-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Cayuela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Vilarrubia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(2008)</a:t>
            </a:r>
          </a:p>
          <a:p>
            <a:pPr lvl="1"/>
            <a:r>
              <a:rPr lang="en-US" dirty="0" smtClean="0"/>
              <a:t>How firms respond to productivity shocks in their destination markets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Bernard et al. (2009), Arkolakis (2011) and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Ruhl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and Willis (2011)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80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could go on to discuss…</a:t>
            </a:r>
          </a:p>
          <a:p>
            <a:pPr lvl="1"/>
            <a:r>
              <a:rPr lang="en-US" dirty="0" smtClean="0"/>
              <a:t>Intra-firm trade</a:t>
            </a:r>
          </a:p>
          <a:p>
            <a:pPr lvl="1"/>
            <a:r>
              <a:rPr lang="en-US" dirty="0" smtClean="0"/>
              <a:t>Pricing </a:t>
            </a:r>
          </a:p>
          <a:p>
            <a:pPr lvl="1"/>
            <a:r>
              <a:rPr lang="en-US" dirty="0" smtClean="0"/>
              <a:t>FDI</a:t>
            </a:r>
          </a:p>
          <a:p>
            <a:pPr lvl="1"/>
            <a:r>
              <a:rPr lang="en-US" dirty="0" err="1" smtClean="0"/>
              <a:t>Heterogenous</a:t>
            </a:r>
            <a:r>
              <a:rPr lang="en-US" dirty="0" smtClean="0"/>
              <a:t> labor reallocation among heterogeneous firms</a:t>
            </a:r>
          </a:p>
          <a:p>
            <a:pPr lvl="1"/>
            <a:r>
              <a:rPr lang="en-US" dirty="0" smtClean="0"/>
              <a:t>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What are you </a:t>
            </a:r>
            <a:r>
              <a:rPr lang="en-US" smtClean="0"/>
              <a:t>all working on?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06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Data</a:t>
            </a:r>
          </a:p>
          <a:p>
            <a:pPr algn="ctr">
              <a:buNone/>
            </a:pPr>
            <a:r>
              <a:rPr lang="en-US" dirty="0" err="1" smtClean="0">
                <a:latin typeface="Wingdings 3" pitchFamily="18" charset="2"/>
              </a:rPr>
              <a:t>i</a:t>
            </a:r>
            <a:endParaRPr lang="en-US" dirty="0" smtClean="0">
              <a:latin typeface="Wingdings 3" pitchFamily="18" charset="2"/>
            </a:endParaRPr>
          </a:p>
          <a:p>
            <a:pPr algn="ctr">
              <a:buNone/>
            </a:pPr>
            <a:r>
              <a:rPr lang="en-US" dirty="0" smtClean="0"/>
              <a:t>Theory</a:t>
            </a:r>
          </a:p>
          <a:p>
            <a:pPr algn="ctr">
              <a:buNone/>
            </a:pPr>
            <a:r>
              <a:rPr lang="en-US" dirty="0" err="1" smtClean="0">
                <a:latin typeface="Wingdings 3" pitchFamily="18" charset="2"/>
              </a:rPr>
              <a:t>i</a:t>
            </a:r>
            <a:endParaRPr lang="en-US" dirty="0" smtClean="0">
              <a:latin typeface="Wingdings 3" pitchFamily="18" charset="2"/>
            </a:endParaRPr>
          </a:p>
          <a:p>
            <a:pPr algn="ctr">
              <a:buNone/>
            </a:pPr>
            <a:r>
              <a:rPr lang="en-US" dirty="0" smtClean="0"/>
              <a:t>Data</a:t>
            </a:r>
          </a:p>
          <a:p>
            <a:pPr algn="ctr">
              <a:buNone/>
            </a:pPr>
            <a:r>
              <a:rPr lang="en-US" dirty="0" err="1" smtClean="0">
                <a:latin typeface="Wingdings 3" pitchFamily="18" charset="2"/>
              </a:rPr>
              <a:t>i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Theory</a:t>
            </a:r>
          </a:p>
          <a:p>
            <a:pPr algn="ctr">
              <a:buNone/>
            </a:pPr>
            <a:r>
              <a:rPr lang="en-US" dirty="0" err="1" smtClean="0">
                <a:latin typeface="Wingdings 3" pitchFamily="18" charset="2"/>
              </a:rPr>
              <a:t>i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Data</a:t>
            </a:r>
          </a:p>
          <a:p>
            <a:pPr algn="ctr">
              <a:buNone/>
            </a:pPr>
            <a:r>
              <a:rPr lang="en-US" dirty="0" err="1" smtClean="0">
                <a:latin typeface="Wingdings 3" pitchFamily="18" charset="2"/>
              </a:rPr>
              <a:t>i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Theory</a:t>
            </a:r>
          </a:p>
          <a:p>
            <a:pPr algn="ctr">
              <a:buNone/>
            </a:pPr>
            <a:r>
              <a:rPr lang="en-US" dirty="0" smtClean="0"/>
              <a:t>.</a:t>
            </a:r>
          </a:p>
          <a:p>
            <a:pPr algn="ctr">
              <a:buNone/>
            </a:pPr>
            <a:r>
              <a:rPr lang="en-US" dirty="0" smtClean="0"/>
              <a:t>.</a:t>
            </a:r>
          </a:p>
          <a:p>
            <a:pPr algn="ctr">
              <a:buNone/>
            </a:pP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1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Micro-data Challenges to Traditional Trade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Micro-data tracking firm production and trade started becoming available to researchers in the late 1990s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“Stylized” facts emerging from these datasets challenged the predictions of traditional trade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FC96386F-C149-48D8-92C5-2CFDBA85534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52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fld id="{B18DCB8B-D2FE-45D5-9D77-2EAE87C4CC26}" type="slidenum">
              <a:rPr lang="en-GB" smtClean="0"/>
              <a:pPr>
                <a:defRPr/>
              </a:pPr>
              <a:t>90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rgbClr val="00B050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just">
          <a:defRPr sz="1000" b="0" u="none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12202</TotalTime>
  <Words>4615</Words>
  <Application>Microsoft Office PowerPoint</Application>
  <PresentationFormat>On-screen Show (4:3)</PresentationFormat>
  <Paragraphs>1750</Paragraphs>
  <Slides>90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Arial</vt:lpstr>
      <vt:lpstr>Symbol</vt:lpstr>
      <vt:lpstr>Wingdings 3</vt:lpstr>
      <vt:lpstr>Arial Unicode MS</vt:lpstr>
      <vt:lpstr>Tahoma</vt:lpstr>
      <vt:lpstr>presentation</vt:lpstr>
      <vt:lpstr>The Empirics of Firm Heterogeneity  Summer School in Economics - Montevideo</vt:lpstr>
      <vt:lpstr>My Family Tree</vt:lpstr>
      <vt:lpstr>The Approach I Inherited</vt:lpstr>
      <vt:lpstr>Overview</vt:lpstr>
      <vt:lpstr>Outline</vt:lpstr>
      <vt:lpstr>Traditional Trade Theory</vt:lpstr>
      <vt:lpstr>Traditional Inter-Industry Trade Ricardo, HO</vt:lpstr>
      <vt:lpstr>Traditional Intra-Industry Trade Krugman</vt:lpstr>
      <vt:lpstr>Micro-data Challenges to Traditional Trade Theory</vt:lpstr>
      <vt:lpstr>Micro-data Challenges to Traditional Trade Theory</vt:lpstr>
      <vt:lpstr>Micro-data Challenges to Traditional Trade Theory</vt:lpstr>
      <vt:lpstr>Heterogeneity and Excess Reallocation Challenges from Micro Data #1</vt:lpstr>
      <vt:lpstr>Plant Heterogeneity Bernard, Eaton, Jensen and Kortum 2003</vt:lpstr>
      <vt:lpstr>Heterogeneity and Excess Reallocation Challenges from Micro Data #1</vt:lpstr>
      <vt:lpstr>Firm Entry and Exit Dunne, Roberts and Samuelson 1988</vt:lpstr>
      <vt:lpstr>Job Reallocation Davis, Haltiwanger and Schuh 1996</vt:lpstr>
      <vt:lpstr>Job Reallocation Faberman 2008</vt:lpstr>
      <vt:lpstr>Heterogeneity and Excess Reallocation Challenges from Micro Data #1</vt:lpstr>
      <vt:lpstr>Challenges to Traditional Trade Theory</vt:lpstr>
      <vt:lpstr>Exporters versus Non-Exporters  Challenges from Micro Data #2</vt:lpstr>
      <vt:lpstr>Exporting is Rare Bernard, Jensen, Redding and Schott 2007</vt:lpstr>
      <vt:lpstr>Exporting is Rare Bernard, Jensen, Redding and Schott 2007</vt:lpstr>
      <vt:lpstr>Exporting is Rare Bernard, Jensen, Redding and Schott 2007</vt:lpstr>
      <vt:lpstr>Exporting is Rare Bernard, Jensen, Redding and Schott 2007</vt:lpstr>
      <vt:lpstr>Exporting is Rare, but Happens in All Industries Bernard, Jensen, Redding and Schott 2007</vt:lpstr>
      <vt:lpstr>Exporters versus Non-Exporters  Challenges from Micro Data #2</vt:lpstr>
      <vt:lpstr>Exporters are Different Bernard, Jensen, Redding and Schott 2007</vt:lpstr>
      <vt:lpstr>By the Way, Importers are also Rare, Different</vt:lpstr>
      <vt:lpstr>Importers are Rare Too Bernard, Jensen, Redding and Schott 2007</vt:lpstr>
      <vt:lpstr>Importers are Different Too  Bernard, Jensen, Redding and Schott 2007</vt:lpstr>
      <vt:lpstr>By the Way, Importers are also Different</vt:lpstr>
      <vt:lpstr>Challenges to Traditional Trade Theory</vt:lpstr>
      <vt:lpstr>Exporting and Firm Performance Challenges from Micro Data #3</vt:lpstr>
      <vt:lpstr>Exporting and Firm Performance Challenges from Micro Data #3</vt:lpstr>
      <vt:lpstr>Exporting and Firm Performance Challenges from Micro Data #3</vt:lpstr>
      <vt:lpstr>Challenges to Traditional Trade Theory</vt:lpstr>
      <vt:lpstr>Trade Liberalization and Reallocation Challenges from Micro Data #4</vt:lpstr>
      <vt:lpstr>The Chilean Liberalization of the 1970-80s Pavcnik 2002</vt:lpstr>
      <vt:lpstr>Trade Liberalization and Reallocation Challenges from Micro Data #4</vt:lpstr>
      <vt:lpstr>The Canada-US Free Trade Agreement Trefler 2004</vt:lpstr>
      <vt:lpstr>Challenges to Traditional Trade Theory</vt:lpstr>
      <vt:lpstr>Challenges to Traditional Trade Theory</vt:lpstr>
      <vt:lpstr>Outline</vt:lpstr>
      <vt:lpstr>Rationalizing the Empirical Challenges</vt:lpstr>
      <vt:lpstr>The Basic Features of Melitz (2003)</vt:lpstr>
      <vt:lpstr>Visualizing Melitz</vt:lpstr>
      <vt:lpstr>PowerPoint Presentation</vt:lpstr>
      <vt:lpstr>PowerPoint Presentation</vt:lpstr>
      <vt:lpstr>Updated View of the Gains From Trade Liberalization</vt:lpstr>
      <vt:lpstr>The Influence of the Melitz Model</vt:lpstr>
      <vt:lpstr>The Influence of the Melitz Model</vt:lpstr>
      <vt:lpstr>Exporting is Rarer in Some Industries than Others Bernard, Redding and Schott 2007</vt:lpstr>
      <vt:lpstr>Melitz + Heckscher-Ohlin Bernard, Redding and Schott 2007</vt:lpstr>
      <vt:lpstr>The Influence of the Melitz Model</vt:lpstr>
      <vt:lpstr>Outline</vt:lpstr>
      <vt:lpstr>More Recent Empirical Work</vt:lpstr>
      <vt:lpstr>New Empirical Frontiers</vt:lpstr>
      <vt:lpstr>New Empirical Frontiers</vt:lpstr>
      <vt:lpstr>Multiple-Product Firms Empirical Frontier #2</vt:lpstr>
      <vt:lpstr>Multiple Product Firms Bernard, Jensen, Redding and Schott 2007</vt:lpstr>
      <vt:lpstr>Multiple Product Firms – US Trade Data Bernard, Jensen, Redding and Schott 2007</vt:lpstr>
      <vt:lpstr>Multiple Product Firms – US Trade Data  Bernard, Jensen, Redding and Schott 2007</vt:lpstr>
      <vt:lpstr>Multiple Product Firms – US Trade Data  Bernard, Jensen, Redding and Schott 2007</vt:lpstr>
      <vt:lpstr>Multiple Product Firms – US Trade Data  Bernard, Jensen, Redding and Schott 2007</vt:lpstr>
      <vt:lpstr>Rationalizing Multiple-Product Firms Bernard, Redding and Schott 2011</vt:lpstr>
      <vt:lpstr>Gravity and the Margins of Trade</vt:lpstr>
      <vt:lpstr>Gravity and the Margins of Trade Bernard, Redding and Schott (2011)</vt:lpstr>
      <vt:lpstr>New Empirical Frontiers</vt:lpstr>
      <vt:lpstr>Product Quality Empirical Frontier #2</vt:lpstr>
      <vt:lpstr>Price Variation Within Products in U.S. Import Data Schott 2004</vt:lpstr>
      <vt:lpstr>High- and Low-Wage Country Exports Increasingly Overlap Schott 2004</vt:lpstr>
      <vt:lpstr>China’s Export Similarity with the OECD Schott 2004</vt:lpstr>
      <vt:lpstr>China’s “Unit Value” Dissimilarity With the OECD Schott (2008)</vt:lpstr>
      <vt:lpstr>Prices Vary Across Firms As Well Bastos and Silva (2010)</vt:lpstr>
      <vt:lpstr>Does Quality Matter?</vt:lpstr>
      <vt:lpstr>New Empirical Frontiers</vt:lpstr>
      <vt:lpstr>Intermediaries Frontiers of Empirical Research #3</vt:lpstr>
      <vt:lpstr>Intermediaries Bernard, Jensen, Redding and Schott 2010</vt:lpstr>
      <vt:lpstr>Intermediaries Bernard, Jensen, Redding and Schott 2010</vt:lpstr>
      <vt:lpstr>Intermediaries Bernard, Jensen, Redding and Schott 2010</vt:lpstr>
      <vt:lpstr>Intermediaries Bernard, Jensen, Redding and Schott 2010</vt:lpstr>
      <vt:lpstr>New Empirical Frontiers</vt:lpstr>
      <vt:lpstr>Firm Export Market Dynamics Frontiers of Empirical Research #4</vt:lpstr>
      <vt:lpstr>Dynamics of Firm Entry into Exporting </vt:lpstr>
      <vt:lpstr>Dynamics of Firm Entry into Exporting </vt:lpstr>
      <vt:lpstr>Dynamics of Firm Entry into Exporting </vt:lpstr>
      <vt:lpstr>Firm Export Market Dynamics Frontiers of Empirical Research #4</vt:lpstr>
      <vt:lpstr>Conclusion</vt:lpstr>
      <vt:lpstr>Conclusion</vt:lpstr>
      <vt:lpstr>Thanks!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Surprisingly Swift Decline of U.S.  Manufacturing Employment   May 2011       Justin R. Pierce, U.S. Census Bureau Peter K. Schott, Yale School of Management &amp; NBER</dc:title>
  <dc:creator>pks4</dc:creator>
  <cp:lastModifiedBy>Schott, Peter</cp:lastModifiedBy>
  <cp:revision>1021</cp:revision>
  <cp:lastPrinted>2013-02-20T21:20:16Z</cp:lastPrinted>
  <dcterms:created xsi:type="dcterms:W3CDTF">2012-10-07T19:45:42Z</dcterms:created>
  <dcterms:modified xsi:type="dcterms:W3CDTF">2015-05-08T12:52:08Z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PageLayout">
    <vt:lpwstr>Message</vt:lpwstr>
  </property>
</Properties>
</file>